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3716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Poppins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9956"/>
    <a:srgbClr val="D9D9D9"/>
    <a:srgbClr val="0000FF"/>
    <a:srgbClr val="8AC774"/>
    <a:srgbClr val="C9DEBC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1692" y="90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3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>
            <a:extLst>
              <a:ext uri="{FF2B5EF4-FFF2-40B4-BE49-F238E27FC236}">
                <a16:creationId xmlns:a16="http://schemas.microsoft.com/office/drawing/2014/main" id="{514319D1-F952-4FA7-9882-31CF6D2BE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1818"/>
          <a:stretch/>
        </p:blipFill>
        <p:spPr bwMode="auto">
          <a:xfrm>
            <a:off x="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 flipH="1">
            <a:off x="406611" y="8091049"/>
            <a:ext cx="2368390" cy="1919346"/>
          </a:xfrm>
          <a:custGeom>
            <a:avLst/>
            <a:gdLst/>
            <a:ahLst/>
            <a:cxnLst/>
            <a:rect l="l" t="t" r="r" b="b"/>
            <a:pathLst>
              <a:path w="2937431" h="3118894">
                <a:moveTo>
                  <a:pt x="2937431" y="0"/>
                </a:moveTo>
                <a:lnTo>
                  <a:pt x="0" y="0"/>
                </a:lnTo>
                <a:lnTo>
                  <a:pt x="0" y="3118894"/>
                </a:lnTo>
                <a:lnTo>
                  <a:pt x="2937431" y="3118894"/>
                </a:lnTo>
                <a:lnTo>
                  <a:pt x="29374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3295" y="490597"/>
            <a:ext cx="2368391" cy="2819672"/>
          </a:xfrm>
          <a:custGeom>
            <a:avLst/>
            <a:gdLst/>
            <a:ahLst/>
            <a:cxnLst/>
            <a:rect l="l" t="t" r="r" b="b"/>
            <a:pathLst>
              <a:path w="2368391" h="2819672">
                <a:moveTo>
                  <a:pt x="0" y="0"/>
                </a:moveTo>
                <a:lnTo>
                  <a:pt x="2368392" y="0"/>
                </a:lnTo>
                <a:lnTo>
                  <a:pt x="2368392" y="2819672"/>
                </a:lnTo>
                <a:lnTo>
                  <a:pt x="0" y="2819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0806" y="2654422"/>
            <a:ext cx="1057099" cy="647564"/>
          </a:xfrm>
          <a:custGeom>
            <a:avLst/>
            <a:gdLst/>
            <a:ahLst/>
            <a:cxnLst/>
            <a:rect l="l" t="t" r="r" b="b"/>
            <a:pathLst>
              <a:path w="1057099" h="647564">
                <a:moveTo>
                  <a:pt x="0" y="0"/>
                </a:moveTo>
                <a:lnTo>
                  <a:pt x="1057099" y="0"/>
                </a:lnTo>
                <a:lnTo>
                  <a:pt x="1057099" y="647564"/>
                </a:lnTo>
                <a:lnTo>
                  <a:pt x="0" y="647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45108">
            <a:off x="10812790" y="314766"/>
            <a:ext cx="2224918" cy="1875331"/>
          </a:xfrm>
          <a:custGeom>
            <a:avLst/>
            <a:gdLst/>
            <a:ahLst/>
            <a:cxnLst/>
            <a:rect l="l" t="t" r="r" b="b"/>
            <a:pathLst>
              <a:path w="2224918" h="1875331">
                <a:moveTo>
                  <a:pt x="0" y="0"/>
                </a:moveTo>
                <a:lnTo>
                  <a:pt x="2224918" y="0"/>
                </a:lnTo>
                <a:lnTo>
                  <a:pt x="2224918" y="1875331"/>
                </a:lnTo>
                <a:lnTo>
                  <a:pt x="0" y="18753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86800" y="8010634"/>
            <a:ext cx="3462995" cy="1817420"/>
          </a:xfrm>
          <a:custGeom>
            <a:avLst/>
            <a:gdLst/>
            <a:ahLst/>
            <a:cxnLst/>
            <a:rect l="l" t="t" r="r" b="b"/>
            <a:pathLst>
              <a:path w="4724672" h="2866540">
                <a:moveTo>
                  <a:pt x="0" y="0"/>
                </a:moveTo>
                <a:lnTo>
                  <a:pt x="4724672" y="0"/>
                </a:lnTo>
                <a:lnTo>
                  <a:pt x="4724672" y="2866540"/>
                </a:lnTo>
                <a:lnTo>
                  <a:pt x="0" y="2866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1693" y="2857500"/>
            <a:ext cx="10123739" cy="324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3"/>
              </a:lnSpc>
              <a:spcBef>
                <a:spcPct val="0"/>
              </a:spcBef>
            </a:pPr>
            <a:r>
              <a:rPr lang="en-US" sz="8800" b="1" dirty="0" err="1">
                <a:solidFill>
                  <a:srgbClr val="F8F8F8"/>
                </a:solidFill>
                <a:latin typeface="Poppins Bold"/>
                <a:ea typeface="Poppins Bold"/>
                <a:cs typeface="Poppins Bold"/>
                <a:sym typeface="Poppins Bold"/>
              </a:rPr>
              <a:t>Календарь</a:t>
            </a:r>
            <a:r>
              <a:rPr lang="en-US" sz="8800" b="1" dirty="0">
                <a:solidFill>
                  <a:srgbClr val="F8F8F8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8800" b="1" dirty="0" err="1">
                <a:solidFill>
                  <a:srgbClr val="F8F8F8"/>
                </a:solidFill>
                <a:latin typeface="Poppins Bold"/>
                <a:ea typeface="Poppins Bold"/>
                <a:cs typeface="Poppins Bold"/>
                <a:sym typeface="Poppins Bold"/>
              </a:rPr>
              <a:t>мероприятий</a:t>
            </a:r>
            <a:r>
              <a:rPr lang="en-US" sz="8800" b="1" dirty="0">
                <a:solidFill>
                  <a:srgbClr val="F8F8F8"/>
                </a:solidFill>
                <a:latin typeface="Poppins Bold"/>
                <a:ea typeface="Poppins Bold"/>
                <a:cs typeface="Poppins Bold"/>
                <a:sym typeface="Poppins Bold"/>
              </a:rPr>
              <a:t>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6574" y="4473526"/>
            <a:ext cx="2035781" cy="21336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60958" y="6663731"/>
            <a:ext cx="2749107" cy="274910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14465" y="1359361"/>
            <a:ext cx="2895600" cy="305756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FDE42C4B-6073-4D37-9CC7-D331A9026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559380"/>
              </p:ext>
            </p:extLst>
          </p:nvPr>
        </p:nvGraphicFramePr>
        <p:xfrm>
          <a:off x="4495800" y="221975"/>
          <a:ext cx="9050380" cy="9798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6633">
                  <a:extLst>
                    <a:ext uri="{9D8B030D-6E8A-4147-A177-3AD203B41FA5}">
                      <a16:colId xmlns:a16="http://schemas.microsoft.com/office/drawing/2014/main" val="3071586441"/>
                    </a:ext>
                  </a:extLst>
                </a:gridCol>
                <a:gridCol w="3542012">
                  <a:extLst>
                    <a:ext uri="{9D8B030D-6E8A-4147-A177-3AD203B41FA5}">
                      <a16:colId xmlns:a16="http://schemas.microsoft.com/office/drawing/2014/main" val="4198667142"/>
                    </a:ext>
                  </a:extLst>
                </a:gridCol>
                <a:gridCol w="2041735">
                  <a:extLst>
                    <a:ext uri="{9D8B030D-6E8A-4147-A177-3AD203B41FA5}">
                      <a16:colId xmlns:a16="http://schemas.microsoft.com/office/drawing/2014/main" val="3112652579"/>
                    </a:ext>
                  </a:extLst>
                </a:gridCol>
              </a:tblGrid>
              <a:tr h="3399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545553"/>
                  </a:ext>
                </a:extLst>
              </a:tr>
              <a:tr h="7499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Праздничные мероприятия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Новому году и Рождеству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212675"/>
                  </a:ext>
                </a:extLst>
              </a:tr>
              <a:tr h="811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Районные соревнования по мини-футболу «Кубок Браслава-2026»</a:t>
                      </a: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30-31.01.2026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05300"/>
                  </a:ext>
                </a:extLst>
              </a:tr>
              <a:tr h="14999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 по спортивному рыболовству «Рыбацкое счастье-2026»</a:t>
                      </a: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природоохранное учреждение «Национальный парк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Браславские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озера»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07.02.2026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068143"/>
                  </a:ext>
                </a:extLst>
              </a:tr>
              <a:tr h="1749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Парный турнир по настольному теннису, посвященный погибшему воину-интернационалисту Александровичу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Валерию 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Брониславовичу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21610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Браславский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районный комитет общественного объединения «Белорусский республиканский союз молодежи»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09.02.2026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875146"/>
                  </a:ext>
                </a:extLst>
              </a:tr>
              <a:tr h="811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Митинг ко Дню памяти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воинов-интернационалистов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по делам молодежи 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13.02.2026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20668"/>
                  </a:ext>
                </a:extLst>
              </a:tr>
              <a:tr h="1749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спортивно-художественный праздник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Браславская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лыжня-2026», посвященный Году белорусской женщины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спорта 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по образованию 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22.02.2026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71431"/>
                  </a:ext>
                </a:extLst>
              </a:tr>
              <a:tr h="811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Народное гуляние «Масленица»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22.02.2026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938186"/>
                  </a:ext>
                </a:extLst>
              </a:tr>
              <a:tr h="12739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Праздничный концерт, 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посвященный Дню защитников отечества и Вооруженных сил Республики Беларусь</a:t>
                      </a:r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23.02.2026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42811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B0CB9FB-6B59-4BB4-83B7-6E8BE8CB3F18}"/>
              </a:ext>
            </a:extLst>
          </p:cNvPr>
          <p:cNvSpPr/>
          <p:nvPr/>
        </p:nvSpPr>
        <p:spPr>
          <a:xfrm>
            <a:off x="319888" y="221974"/>
            <a:ext cx="38770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en-US" sz="6600" b="1" cap="none" spc="550" dirty="0">
                <a:ln w="13462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ЗИМА</a:t>
            </a:r>
            <a:endParaRPr lang="ru-BY" sz="6600" b="1" cap="none" spc="550" dirty="0">
              <a:ln w="13462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6344" y="1234891"/>
            <a:ext cx="2978657" cy="297865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055894" y="6591300"/>
            <a:ext cx="2749107" cy="274910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D4526DD-F459-4CC4-9D63-F6CF5C8C7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80553"/>
              </p:ext>
            </p:extLst>
          </p:nvPr>
        </p:nvGraphicFramePr>
        <p:xfrm>
          <a:off x="4898485" y="771107"/>
          <a:ext cx="8610600" cy="8797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3160">
                  <a:extLst>
                    <a:ext uri="{9D8B030D-6E8A-4147-A177-3AD203B41FA5}">
                      <a16:colId xmlns:a16="http://schemas.microsoft.com/office/drawing/2014/main" val="3369317914"/>
                    </a:ext>
                  </a:extLst>
                </a:gridCol>
                <a:gridCol w="3373082">
                  <a:extLst>
                    <a:ext uri="{9D8B030D-6E8A-4147-A177-3AD203B41FA5}">
                      <a16:colId xmlns:a16="http://schemas.microsoft.com/office/drawing/2014/main" val="3715365616"/>
                    </a:ext>
                  </a:extLst>
                </a:gridCol>
                <a:gridCol w="1944358">
                  <a:extLst>
                    <a:ext uri="{9D8B030D-6E8A-4147-A177-3AD203B41FA5}">
                      <a16:colId xmlns:a16="http://schemas.microsoft.com/office/drawing/2014/main" val="3040566398"/>
                    </a:ext>
                  </a:extLst>
                </a:gridCol>
              </a:tblGrid>
              <a:tr h="4175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 </a:t>
                      </a:r>
                    </a:p>
                  </a:txBody>
                  <a:tcPr marL="36170" marR="3617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05361"/>
                  </a:ext>
                </a:extLst>
              </a:tr>
              <a:tr h="10282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Праздничный концерт, посвященный Дню женщин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06.03.2026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337895"/>
                  </a:ext>
                </a:extLst>
              </a:tr>
              <a:tr h="14027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Торжественное мероприятие, посвященное Дню Конституции Республики Беларусь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по делам молодежи Браславского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15.03.2026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103036"/>
                  </a:ext>
                </a:extLst>
              </a:tr>
              <a:tr h="10785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Круглогодичная спартакиада среди предприятий и организаций 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Март-сентябрь 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04542"/>
                  </a:ext>
                </a:extLst>
              </a:tr>
              <a:tr h="14071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экологическая акция «Марш парков»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природоохранное учреждение «Национальный парк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Браславские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озера»</a:t>
                      </a: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739814"/>
                  </a:ext>
                </a:extLst>
              </a:tr>
              <a:tr h="14071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Велопробег 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 мирной земле»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природоохранное учреждение «Национальный парк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Браславские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озера»</a:t>
                      </a: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08.05.2026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076372"/>
                  </a:ext>
                </a:extLst>
              </a:tr>
              <a:tr h="20564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Торжественные мероприятия, посвященные Дню Победы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по делам молодежи Браславского районного исполнительного комитета, сектор культуры 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09.05.2026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86" marR="475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32171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B38112-3D03-4066-B6E1-EB4DB2259D37}"/>
              </a:ext>
            </a:extLst>
          </p:cNvPr>
          <p:cNvSpPr/>
          <p:nvPr/>
        </p:nvSpPr>
        <p:spPr>
          <a:xfrm>
            <a:off x="1043510" y="103657"/>
            <a:ext cx="34922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ВЕСНА</a:t>
            </a:r>
            <a:endParaRPr lang="ru-BY" sz="7200" b="1" cap="none" spc="6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56008A6-D9DF-475C-BF34-CD34739B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" y="4728027"/>
            <a:ext cx="2749107" cy="20918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4698" y="1482309"/>
            <a:ext cx="3532706" cy="297865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095500" y="6797366"/>
            <a:ext cx="2749107" cy="274910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56510" y="4457700"/>
            <a:ext cx="2546793" cy="26670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001CA3-B75D-4529-ADC7-85AA73FA39DF}"/>
              </a:ext>
            </a:extLst>
          </p:cNvPr>
          <p:cNvSpPr/>
          <p:nvPr/>
        </p:nvSpPr>
        <p:spPr>
          <a:xfrm>
            <a:off x="1043510" y="103657"/>
            <a:ext cx="34922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ВЕСНА</a:t>
            </a:r>
            <a:endParaRPr lang="ru-BY" sz="7200" b="1" cap="none" spc="6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762718C-2A77-440C-8573-0B1397B04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8464"/>
              </p:ext>
            </p:extLst>
          </p:nvPr>
        </p:nvGraphicFramePr>
        <p:xfrm>
          <a:off x="5410200" y="419100"/>
          <a:ext cx="8100630" cy="9220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2842">
                  <a:extLst>
                    <a:ext uri="{9D8B030D-6E8A-4147-A177-3AD203B41FA5}">
                      <a16:colId xmlns:a16="http://schemas.microsoft.com/office/drawing/2014/main" val="4157855105"/>
                    </a:ext>
                  </a:extLst>
                </a:gridCol>
                <a:gridCol w="3170312">
                  <a:extLst>
                    <a:ext uri="{9D8B030D-6E8A-4147-A177-3AD203B41FA5}">
                      <a16:colId xmlns:a16="http://schemas.microsoft.com/office/drawing/2014/main" val="147629091"/>
                    </a:ext>
                  </a:extLst>
                </a:gridCol>
                <a:gridCol w="1827476">
                  <a:extLst>
                    <a:ext uri="{9D8B030D-6E8A-4147-A177-3AD203B41FA5}">
                      <a16:colId xmlns:a16="http://schemas.microsoft.com/office/drawing/2014/main" val="4182163864"/>
                    </a:ext>
                  </a:extLst>
                </a:gridCol>
              </a:tblGrid>
              <a:tr h="586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 </a:t>
                      </a:r>
                    </a:p>
                  </a:txBody>
                  <a:tcPr marL="36170" marR="3617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421869"/>
                  </a:ext>
                </a:extLst>
              </a:tr>
              <a:tr h="1802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Торжественные мероприятия, посвященные Дню Государственного флага, Государственного герба и Государственного гимна Республики Беларусь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по делам молодежи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643581"/>
                  </a:ext>
                </a:extLst>
              </a:tr>
              <a:tr h="9011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Библионочь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73653"/>
                  </a:ext>
                </a:extLst>
              </a:tr>
              <a:tr h="9011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«Ночь музеев»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767362"/>
                  </a:ext>
                </a:extLst>
              </a:tr>
              <a:tr h="9011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праздник традиционной культуры «Браславские зарницы»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22-24 мая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438150"/>
                  </a:ext>
                </a:extLst>
              </a:tr>
              <a:tr h="9011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средневековой культуры «Меч Брачислава»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мая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746109"/>
                  </a:ext>
                </a:extLst>
              </a:tr>
              <a:tr h="9011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Кубок Республики Беларусь по ралли-спринту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Общественное объединение «Белорусская автомобильная федерация»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684179"/>
                  </a:ext>
                </a:extLst>
              </a:tr>
              <a:tr h="23255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этап республиканских соревнований по футболу «Чемпионат Республики Беларусь по футболу 2026 года среди мужских команд второй лиги»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спорта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Витебского областного исполнительного комитета,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Витебское областное общественное объединение «Федерация футбола»,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спорта 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– октябрь (согласно графика проведения)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D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9289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6260" y="1451885"/>
            <a:ext cx="3582087" cy="320263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998127" y="6960310"/>
            <a:ext cx="2749107" cy="274910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2461" y="4681731"/>
            <a:ext cx="2749108" cy="24545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61DB70-BDF1-4915-AB88-94846442C556}"/>
              </a:ext>
            </a:extLst>
          </p:cNvPr>
          <p:cNvSpPr/>
          <p:nvPr/>
        </p:nvSpPr>
        <p:spPr>
          <a:xfrm>
            <a:off x="1517015" y="251556"/>
            <a:ext cx="2581348" cy="1200329"/>
          </a:xfrm>
          <a:prstGeom prst="rect">
            <a:avLst/>
          </a:prstGeom>
          <a:solidFill>
            <a:srgbClr val="8AC77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64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Poppins Bold"/>
                <a:sym typeface="Poppins Bold"/>
              </a:rPr>
              <a:t>ЛЕТО</a:t>
            </a:r>
            <a:endParaRPr lang="ru-BY" sz="7200" b="1" cap="none" spc="64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4FE809E-A524-47F3-B05F-6D71218B9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900983"/>
              </p:ext>
            </p:extLst>
          </p:nvPr>
        </p:nvGraphicFramePr>
        <p:xfrm>
          <a:off x="5257800" y="676519"/>
          <a:ext cx="8264080" cy="9032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5449">
                  <a:extLst>
                    <a:ext uri="{9D8B030D-6E8A-4147-A177-3AD203B41FA5}">
                      <a16:colId xmlns:a16="http://schemas.microsoft.com/office/drawing/2014/main" val="2384844425"/>
                    </a:ext>
                  </a:extLst>
                </a:gridCol>
                <a:gridCol w="3234282">
                  <a:extLst>
                    <a:ext uri="{9D8B030D-6E8A-4147-A177-3AD203B41FA5}">
                      <a16:colId xmlns:a16="http://schemas.microsoft.com/office/drawing/2014/main" val="935625844"/>
                    </a:ext>
                  </a:extLst>
                </a:gridCol>
                <a:gridCol w="1864349">
                  <a:extLst>
                    <a:ext uri="{9D8B030D-6E8A-4147-A177-3AD203B41FA5}">
                      <a16:colId xmlns:a16="http://schemas.microsoft.com/office/drawing/2014/main" val="4152296690"/>
                    </a:ext>
                  </a:extLst>
                </a:gridCol>
              </a:tblGrid>
              <a:tr h="5093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 </a:t>
                      </a:r>
                    </a:p>
                  </a:txBody>
                  <a:tcPr marL="36170" marR="3617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914509"/>
                  </a:ext>
                </a:extLst>
              </a:tr>
              <a:tr h="596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Экологический праздник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«Клёвый Браслав»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природоохранное учреждение «Национальный парк «Браславские озера»</a:t>
                      </a:r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06.06.2026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96112"/>
                  </a:ext>
                </a:extLst>
              </a:tr>
              <a:tr h="894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туристический слет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«Дривятич»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700118"/>
                  </a:ext>
                </a:extLst>
              </a:tr>
              <a:tr h="974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Республиканские соревнования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кросс-триатлону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Общественное объединение «Белорусская федерация триатлона»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173672"/>
                  </a:ext>
                </a:extLst>
              </a:tr>
              <a:tr h="17897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Праздничные мероприятия, посвященные Дню Независимости Республики Беларусь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идеологической работы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по делам молодежи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 районного исполнительного комитета,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 районного исполнительного комитета</a:t>
                      </a:r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03.07.2026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295736"/>
                  </a:ext>
                </a:extLst>
              </a:tr>
              <a:tr h="894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народного календаря «Купалье»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845418"/>
                  </a:ext>
                </a:extLst>
              </a:tr>
              <a:tr h="596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Спортивно-музыкальный фестиваль «Вива Браслав»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 с ограниченной ответственностью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«Левол Групп»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493162"/>
                  </a:ext>
                </a:extLst>
              </a:tr>
              <a:tr h="894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семейного отдыха «БРАСЛАВ.Август.ПАТИ»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452705"/>
                  </a:ext>
                </a:extLst>
              </a:tr>
              <a:tr h="1611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Празднование дня Матери Божьей Королевы Озер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Религиозная община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«Приход Рождества Матери Божьей в г.Браславе Витебской епархии Римско-католической Церкви в Республике Беларусь»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5" marR="426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7032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9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9903" y="1483351"/>
            <a:ext cx="3171689" cy="297865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904998" y="6887297"/>
            <a:ext cx="2749107" cy="274910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999" r="-250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96403" y="4491399"/>
            <a:ext cx="2667000" cy="244525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47030A-FDFF-410A-8C6F-724BFEB09B08}"/>
              </a:ext>
            </a:extLst>
          </p:cNvPr>
          <p:cNvSpPr/>
          <p:nvPr/>
        </p:nvSpPr>
        <p:spPr>
          <a:xfrm>
            <a:off x="1181281" y="251556"/>
            <a:ext cx="32528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spc="64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Poppins Bold"/>
                <a:sym typeface="Poppins Bold"/>
              </a:rPr>
              <a:t>ОСЕНЬ</a:t>
            </a:r>
            <a:endParaRPr lang="ru-BY" sz="7200" b="1" cap="none" spc="64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CFA43B4-A2FE-4DD7-A929-F23A7AA5D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343" y="1340054"/>
            <a:ext cx="26408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br>
              <a:rPr kumimoji="0" lang="ru-RU" altLang="ru-BY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altLang="ru-BY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ru-RU" altLang="ru-BY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BY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altLang="ru-BY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4FE809E-A524-47F3-B05F-6D71218B9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102993"/>
              </p:ext>
            </p:extLst>
          </p:nvPr>
        </p:nvGraphicFramePr>
        <p:xfrm>
          <a:off x="5257800" y="676516"/>
          <a:ext cx="8264080" cy="9115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5449">
                  <a:extLst>
                    <a:ext uri="{9D8B030D-6E8A-4147-A177-3AD203B41FA5}">
                      <a16:colId xmlns:a16="http://schemas.microsoft.com/office/drawing/2014/main" val="2384844425"/>
                    </a:ext>
                  </a:extLst>
                </a:gridCol>
                <a:gridCol w="3234282">
                  <a:extLst>
                    <a:ext uri="{9D8B030D-6E8A-4147-A177-3AD203B41FA5}">
                      <a16:colId xmlns:a16="http://schemas.microsoft.com/office/drawing/2014/main" val="935625844"/>
                    </a:ext>
                  </a:extLst>
                </a:gridCol>
                <a:gridCol w="1864349">
                  <a:extLst>
                    <a:ext uri="{9D8B030D-6E8A-4147-A177-3AD203B41FA5}">
                      <a16:colId xmlns:a16="http://schemas.microsoft.com/office/drawing/2014/main" val="4152296690"/>
                    </a:ext>
                  </a:extLst>
                </a:gridCol>
              </a:tblGrid>
              <a:tr h="350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 </a:t>
                      </a:r>
                    </a:p>
                  </a:txBody>
                  <a:tcPr marL="36170" marR="3617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914509"/>
                  </a:ext>
                </a:extLst>
              </a:tr>
              <a:tr h="1051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Торжественные мероприятия, посвященные Дню народного единства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96112"/>
                  </a:ext>
                </a:extLst>
              </a:tr>
              <a:tr h="1051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Спортивно-массовое мероприятие «Забег единства»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17.09.2026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700118"/>
                  </a:ext>
                </a:extLst>
              </a:tr>
              <a:tr h="1051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Районные соревнования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мини-футболу «Турнир друзей-2026»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173672"/>
                  </a:ext>
                </a:extLst>
              </a:tr>
              <a:tr h="1051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Туристическое мероприятие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«Дыхание осени»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природоохранное учреждение «Национальный парк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Браславские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озера»</a:t>
                      </a: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26.09.2026</a:t>
                      </a:r>
                      <a:endParaRPr lang="ru-BY" sz="16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295736"/>
                  </a:ext>
                </a:extLst>
              </a:tr>
              <a:tr h="21035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спортивному рыболовству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Браславский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спиннинг 2026»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природоохранное учреждение «Национальный парк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Браславские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озера»</a:t>
                      </a: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10.10.2026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845418"/>
                  </a:ext>
                </a:extLst>
              </a:tr>
              <a:tr h="14023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Республики Беларусь по ралли. Международные соревнования по ралли «Славянский Кубок»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Общественное объединение «Белорусская автомобильная федерация»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493162"/>
                  </a:ext>
                </a:extLst>
              </a:tr>
              <a:tr h="1051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фестиваль-ярмарка тружеников села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«Дожинки»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99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230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B0CB9FB-6B59-4BB4-83B7-6E8BE8CB3F18}"/>
              </a:ext>
            </a:extLst>
          </p:cNvPr>
          <p:cNvSpPr/>
          <p:nvPr/>
        </p:nvSpPr>
        <p:spPr>
          <a:xfrm>
            <a:off x="319888" y="221974"/>
            <a:ext cx="44045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ru-RU" sz="6600" b="1" cap="none" spc="550" dirty="0">
                <a:ln w="13462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ОСЕНЬ-</a:t>
            </a:r>
            <a:r>
              <a:rPr lang="en-US" sz="6600" b="1" cap="none" spc="550" dirty="0">
                <a:ln w="13462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ЗИМА</a:t>
            </a:r>
            <a:endParaRPr lang="ru-BY" sz="6600" b="1" cap="none" spc="550" dirty="0">
              <a:ln w="13462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D525C99-23CC-4E50-8327-3287902E5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98008"/>
              </p:ext>
            </p:extLst>
          </p:nvPr>
        </p:nvGraphicFramePr>
        <p:xfrm>
          <a:off x="5112615" y="2019300"/>
          <a:ext cx="8313314" cy="6781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4307">
                  <a:extLst>
                    <a:ext uri="{9D8B030D-6E8A-4147-A177-3AD203B41FA5}">
                      <a16:colId xmlns:a16="http://schemas.microsoft.com/office/drawing/2014/main" val="2785976440"/>
                    </a:ext>
                  </a:extLst>
                </a:gridCol>
                <a:gridCol w="3253551">
                  <a:extLst>
                    <a:ext uri="{9D8B030D-6E8A-4147-A177-3AD203B41FA5}">
                      <a16:colId xmlns:a16="http://schemas.microsoft.com/office/drawing/2014/main" val="570225934"/>
                    </a:ext>
                  </a:extLst>
                </a:gridCol>
                <a:gridCol w="1875456">
                  <a:extLst>
                    <a:ext uri="{9D8B030D-6E8A-4147-A177-3AD203B41FA5}">
                      <a16:colId xmlns:a16="http://schemas.microsoft.com/office/drawing/2014/main" val="2888734195"/>
                    </a:ext>
                  </a:extLst>
                </a:gridCol>
              </a:tblGrid>
              <a:tr h="6516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 </a:t>
                      </a:r>
                    </a:p>
                  </a:txBody>
                  <a:tcPr marL="36170" marR="3617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</a:t>
                      </a:r>
                      <a:endParaRPr lang="ru-BY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70" marR="361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62056"/>
                  </a:ext>
                </a:extLst>
              </a:tr>
              <a:tr h="3300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турнир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настольному теннису, посвященный Дню отказа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курения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21610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Браславский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районный комитет общественного объединения «Белорусский республиканский союз молодежи» 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38426"/>
                  </a:ext>
                </a:extLst>
              </a:tr>
              <a:tr h="14146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районный турнир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стрельбе из пневматического оружия «Золотая муха»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21610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Государственное учреждение «Районный физкультурно-спортивный клуб «</a:t>
                      </a: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Дривятич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 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114975"/>
                  </a:ext>
                </a:extLst>
              </a:tr>
              <a:tr h="14146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21610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Праздничные мероприятия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21610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Рождеству и Новому году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2721610" algn="l"/>
                        </a:tabLst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Сектор культуры </a:t>
                      </a: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2721610" algn="l"/>
                        </a:tabLst>
                      </a:pPr>
                      <a:r>
                        <a:rPr lang="ru-RU" sz="1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Браславского</a:t>
                      </a: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районного исполнительного комитета</a:t>
                      </a: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BY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930" marR="329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1215"/>
                  </a:ext>
                </a:extLst>
              </a:tr>
            </a:tbl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43DE3C1C-92A3-4E8E-9227-B3CD99AB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9" y="6867898"/>
            <a:ext cx="3200221" cy="2369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Picture background">
            <a:extLst>
              <a:ext uri="{FF2B5EF4-FFF2-40B4-BE49-F238E27FC236}">
                <a16:creationId xmlns:a16="http://schemas.microsoft.com/office/drawing/2014/main" id="{6AEB3E0C-B18B-46E1-AFF4-3D995EC35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0"/>
          <a:stretch/>
        </p:blipFill>
        <p:spPr bwMode="auto">
          <a:xfrm>
            <a:off x="1718286" y="4695641"/>
            <a:ext cx="3200221" cy="2123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A60DA14B-DB46-4ABE-86CA-812B1C08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9" y="2523384"/>
            <a:ext cx="2978416" cy="21722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8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814</Words>
  <Application>Microsoft Office PowerPoint</Application>
  <PresentationFormat>Произвольный</PresentationFormat>
  <Paragraphs>194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Poppins 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tic_braslav</dc:title>
  <dc:creator>User</dc:creator>
  <cp:lastModifiedBy>user</cp:lastModifiedBy>
  <cp:revision>17</cp:revision>
  <dcterms:created xsi:type="dcterms:W3CDTF">2006-08-16T00:00:00Z</dcterms:created>
  <dcterms:modified xsi:type="dcterms:W3CDTF">2026-02-19T05:31:15Z</dcterms:modified>
  <dc:identifier>DAHBprB0z0k</dc:identifier>
</cp:coreProperties>
</file>