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3716000" cy="10287000"/>
  <p:notesSz cx="6888163" cy="100203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IBM Plex Sans" panose="020B0503050203000203" pitchFamily="34" charset="0"/>
      <p:regular r:id="rId16"/>
      <p:bold r:id="rId17"/>
      <p:italic r:id="rId18"/>
      <p:boldItalic r:id="rId19"/>
    </p:embeddedFont>
    <p:embeddedFont>
      <p:font typeface="Yanonne Kaffeesatz Regular" panose="020B0604020202020204" charset="-52"/>
      <p:regular r:id="rId20"/>
    </p:embeddedFont>
    <p:embeddedFont>
      <p:font typeface="Yanonne Kaffeesatz Regular Bold" panose="020B0604020202020204" charset="-52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1698" y="48"/>
      </p:cViewPr>
      <p:guideLst>
        <p:guide orient="horz" pos="216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39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39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1"/>
            <a:ext cx="58293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1"/>
            <a:ext cx="3028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1"/>
            <a:ext cx="3028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535113"/>
            <a:ext cx="303014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174875"/>
            <a:ext cx="303014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1535113"/>
            <a:ext cx="30313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174875"/>
            <a:ext cx="30313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73050"/>
            <a:ext cx="22562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73051"/>
            <a:ext cx="383381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435101"/>
            <a:ext cx="22562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1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17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797607" y="-2771600"/>
            <a:ext cx="1161801" cy="7363291"/>
            <a:chOff x="0" y="0"/>
            <a:chExt cx="371638" cy="21929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1638" cy="2192981"/>
            </a:xfrm>
            <a:custGeom>
              <a:avLst/>
              <a:gdLst/>
              <a:ahLst/>
              <a:cxnLst/>
              <a:rect l="l" t="t" r="r" b="b"/>
              <a:pathLst>
                <a:path w="371638" h="2192981">
                  <a:moveTo>
                    <a:pt x="123946" y="2173912"/>
                  </a:moveTo>
                  <a:cubicBezTo>
                    <a:pt x="142999" y="2185426"/>
                    <a:pt x="164660" y="2192981"/>
                    <a:pt x="185919" y="2192981"/>
                  </a:cubicBezTo>
                  <a:cubicBezTo>
                    <a:pt x="207179" y="2192981"/>
                    <a:pt x="227636" y="2186504"/>
                    <a:pt x="246488" y="2174990"/>
                  </a:cubicBezTo>
                  <a:cubicBezTo>
                    <a:pt x="246890" y="2174631"/>
                    <a:pt x="247291" y="2174631"/>
                    <a:pt x="247692" y="2174271"/>
                  </a:cubicBezTo>
                  <a:cubicBezTo>
                    <a:pt x="318489" y="2128216"/>
                    <a:pt x="370635" y="2006602"/>
                    <a:pt x="371638" y="1833821"/>
                  </a:cubicBezTo>
                  <a:lnTo>
                    <a:pt x="371638" y="0"/>
                  </a:lnTo>
                  <a:lnTo>
                    <a:pt x="0" y="0"/>
                  </a:lnTo>
                  <a:lnTo>
                    <a:pt x="0" y="1832460"/>
                  </a:lnTo>
                  <a:cubicBezTo>
                    <a:pt x="1003" y="2007321"/>
                    <a:pt x="52346" y="2128936"/>
                    <a:pt x="123946" y="2173912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371638" cy="21326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5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7363" y="135986"/>
            <a:ext cx="1382464" cy="1382464"/>
          </a:xfrm>
          <a:custGeom>
            <a:avLst/>
            <a:gdLst/>
            <a:ahLst/>
            <a:cxnLst/>
            <a:rect l="l" t="t" r="r" b="b"/>
            <a:pathLst>
              <a:path w="1382464" h="1382464">
                <a:moveTo>
                  <a:pt x="0" y="0"/>
                </a:moveTo>
                <a:lnTo>
                  <a:pt x="1382465" y="0"/>
                </a:lnTo>
                <a:lnTo>
                  <a:pt x="1382465" y="1382464"/>
                </a:lnTo>
                <a:lnTo>
                  <a:pt x="0" y="13824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17157" y="2302487"/>
            <a:ext cx="1142875" cy="1142875"/>
          </a:xfrm>
          <a:custGeom>
            <a:avLst/>
            <a:gdLst/>
            <a:ahLst/>
            <a:cxnLst/>
            <a:rect l="l" t="t" r="r" b="b"/>
            <a:pathLst>
              <a:path w="1142875" h="1142875">
                <a:moveTo>
                  <a:pt x="0" y="0"/>
                </a:moveTo>
                <a:lnTo>
                  <a:pt x="1142876" y="0"/>
                </a:lnTo>
                <a:lnTo>
                  <a:pt x="1142876" y="1142876"/>
                </a:lnTo>
                <a:lnTo>
                  <a:pt x="0" y="1142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5400000">
            <a:off x="4629194" y="469416"/>
            <a:ext cx="848330" cy="5005870"/>
            <a:chOff x="0" y="0"/>
            <a:chExt cx="371638" cy="219298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1638" cy="2192981"/>
            </a:xfrm>
            <a:custGeom>
              <a:avLst/>
              <a:gdLst/>
              <a:ahLst/>
              <a:cxnLst/>
              <a:rect l="l" t="t" r="r" b="b"/>
              <a:pathLst>
                <a:path w="371638" h="2192981">
                  <a:moveTo>
                    <a:pt x="123946" y="2173912"/>
                  </a:moveTo>
                  <a:cubicBezTo>
                    <a:pt x="142999" y="2185426"/>
                    <a:pt x="164660" y="2192981"/>
                    <a:pt x="185919" y="2192981"/>
                  </a:cubicBezTo>
                  <a:cubicBezTo>
                    <a:pt x="207179" y="2192981"/>
                    <a:pt x="227636" y="2186504"/>
                    <a:pt x="246488" y="2174990"/>
                  </a:cubicBezTo>
                  <a:cubicBezTo>
                    <a:pt x="246890" y="2174631"/>
                    <a:pt x="247291" y="2174631"/>
                    <a:pt x="247692" y="2174271"/>
                  </a:cubicBezTo>
                  <a:cubicBezTo>
                    <a:pt x="318489" y="2128216"/>
                    <a:pt x="370635" y="2006602"/>
                    <a:pt x="371638" y="1833821"/>
                  </a:cubicBezTo>
                  <a:lnTo>
                    <a:pt x="371638" y="0"/>
                  </a:lnTo>
                  <a:lnTo>
                    <a:pt x="0" y="0"/>
                  </a:lnTo>
                  <a:lnTo>
                    <a:pt x="0" y="1832460"/>
                  </a:lnTo>
                  <a:cubicBezTo>
                    <a:pt x="1003" y="2007321"/>
                    <a:pt x="52346" y="2128936"/>
                    <a:pt x="123946" y="2173912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371638" cy="21326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5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60524" y="4233867"/>
            <a:ext cx="1160215" cy="1160215"/>
          </a:xfrm>
          <a:custGeom>
            <a:avLst/>
            <a:gdLst/>
            <a:ahLst/>
            <a:cxnLst/>
            <a:rect l="l" t="t" r="r" b="b"/>
            <a:pathLst>
              <a:path w="1160215" h="1160215">
                <a:moveTo>
                  <a:pt x="0" y="0"/>
                </a:moveTo>
                <a:lnTo>
                  <a:pt x="1160215" y="0"/>
                </a:lnTo>
                <a:lnTo>
                  <a:pt x="1160215" y="1160216"/>
                </a:lnTo>
                <a:lnTo>
                  <a:pt x="0" y="11602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 rot="-5400000">
            <a:off x="3274481" y="3665036"/>
            <a:ext cx="1602781" cy="5005870"/>
            <a:chOff x="0" y="0"/>
            <a:chExt cx="702149" cy="21929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02149" cy="2192981"/>
            </a:xfrm>
            <a:custGeom>
              <a:avLst/>
              <a:gdLst/>
              <a:ahLst/>
              <a:cxnLst/>
              <a:rect l="l" t="t" r="r" b="b"/>
              <a:pathLst>
                <a:path w="702149" h="2192981">
                  <a:moveTo>
                    <a:pt x="234176" y="2173912"/>
                  </a:moveTo>
                  <a:cubicBezTo>
                    <a:pt x="270174" y="2185426"/>
                    <a:pt x="311098" y="2192981"/>
                    <a:pt x="351264" y="2192981"/>
                  </a:cubicBezTo>
                  <a:cubicBezTo>
                    <a:pt x="391431" y="2192981"/>
                    <a:pt x="430081" y="2186504"/>
                    <a:pt x="465699" y="2174990"/>
                  </a:cubicBezTo>
                  <a:cubicBezTo>
                    <a:pt x="466458" y="2174631"/>
                    <a:pt x="467216" y="2174631"/>
                    <a:pt x="467973" y="2174271"/>
                  </a:cubicBezTo>
                  <a:cubicBezTo>
                    <a:pt x="601734" y="2128216"/>
                    <a:pt x="700255" y="2006602"/>
                    <a:pt x="702149" y="1833821"/>
                  </a:cubicBezTo>
                  <a:lnTo>
                    <a:pt x="702149" y="0"/>
                  </a:lnTo>
                  <a:lnTo>
                    <a:pt x="0" y="0"/>
                  </a:lnTo>
                  <a:lnTo>
                    <a:pt x="0" y="1832460"/>
                  </a:lnTo>
                  <a:cubicBezTo>
                    <a:pt x="1895" y="2007321"/>
                    <a:pt x="98900" y="2128936"/>
                    <a:pt x="234176" y="2173912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66675"/>
              <a:ext cx="702149" cy="21326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5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7191436" y="4850051"/>
            <a:ext cx="1012031" cy="1394578"/>
          </a:xfrm>
          <a:custGeom>
            <a:avLst/>
            <a:gdLst/>
            <a:ahLst/>
            <a:cxnLst/>
            <a:rect l="l" t="t" r="r" b="b"/>
            <a:pathLst>
              <a:path w="1012031" h="1394578">
                <a:moveTo>
                  <a:pt x="0" y="0"/>
                </a:moveTo>
                <a:lnTo>
                  <a:pt x="1012031" y="0"/>
                </a:lnTo>
                <a:lnTo>
                  <a:pt x="1012031" y="1394578"/>
                </a:lnTo>
                <a:lnTo>
                  <a:pt x="0" y="13945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 rot="-5400000">
            <a:off x="9716836" y="4770345"/>
            <a:ext cx="2426500" cy="5509221"/>
            <a:chOff x="0" y="0"/>
            <a:chExt cx="1145821" cy="286566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45821" cy="2865662"/>
            </a:xfrm>
            <a:custGeom>
              <a:avLst/>
              <a:gdLst/>
              <a:ahLst/>
              <a:cxnLst/>
              <a:rect l="l" t="t" r="r" b="b"/>
              <a:pathLst>
                <a:path w="1145821" h="2865662">
                  <a:moveTo>
                    <a:pt x="382147" y="2846593"/>
                  </a:moveTo>
                  <a:cubicBezTo>
                    <a:pt x="440890" y="2858107"/>
                    <a:pt x="507673" y="2865662"/>
                    <a:pt x="573219" y="2865662"/>
                  </a:cubicBezTo>
                  <a:cubicBezTo>
                    <a:pt x="638766" y="2865662"/>
                    <a:pt x="701839" y="2859186"/>
                    <a:pt x="759963" y="2847672"/>
                  </a:cubicBezTo>
                  <a:cubicBezTo>
                    <a:pt x="761202" y="2847312"/>
                    <a:pt x="762438" y="2847312"/>
                    <a:pt x="763674" y="2846953"/>
                  </a:cubicBezTo>
                  <a:cubicBezTo>
                    <a:pt x="981955" y="2800898"/>
                    <a:pt x="1142729" y="2679284"/>
                    <a:pt x="1145821" y="2491561"/>
                  </a:cubicBezTo>
                  <a:lnTo>
                    <a:pt x="1145821" y="0"/>
                  </a:lnTo>
                  <a:lnTo>
                    <a:pt x="0" y="0"/>
                  </a:lnTo>
                  <a:lnTo>
                    <a:pt x="0" y="2489712"/>
                  </a:lnTo>
                  <a:cubicBezTo>
                    <a:pt x="3092" y="2680003"/>
                    <a:pt x="161392" y="2801618"/>
                    <a:pt x="382147" y="2846593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1145821" cy="28053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5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9067800" y="673422"/>
            <a:ext cx="3575795" cy="2642014"/>
          </a:xfrm>
          <a:custGeom>
            <a:avLst/>
            <a:gdLst/>
            <a:ahLst/>
            <a:cxnLst/>
            <a:rect l="l" t="t" r="r" b="b"/>
            <a:pathLst>
              <a:path w="5531166" h="3362949">
                <a:moveTo>
                  <a:pt x="0" y="0"/>
                </a:moveTo>
                <a:lnTo>
                  <a:pt x="5531165" y="0"/>
                </a:lnTo>
                <a:lnTo>
                  <a:pt x="5531165" y="3362949"/>
                </a:lnTo>
                <a:lnTo>
                  <a:pt x="0" y="336294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2306749" y="441561"/>
            <a:ext cx="5868726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6000" b="1" dirty="0">
                <a:solidFill>
                  <a:srgbClr val="FFFFFF"/>
                </a:solidFill>
                <a:latin typeface="Yanonne Kaffeesatz Regular Bold"/>
                <a:ea typeface="Yanonne Kaffeesatz Regular Bold"/>
                <a:cs typeface="Yanonne Kaffeesatz Regular Bold"/>
                <a:sym typeface="Yanonne Kaffeesatz Regular Bold"/>
              </a:rPr>
              <a:t>БУНТА ВИКТОР ЕЛЕСЕЕВИЧ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086812" y="1889706"/>
            <a:ext cx="5033823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r>
              <a:rPr lang="en-US" sz="4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Контактный</a:t>
            </a:r>
            <a:r>
              <a:rPr lang="en-US" sz="4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4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номер</a:t>
            </a:r>
            <a:endParaRPr lang="en-US" sz="4374" dirty="0">
              <a:solidFill>
                <a:srgbClr val="000000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982039" y="2583535"/>
            <a:ext cx="5868726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64"/>
              </a:lnSpc>
            </a:pPr>
            <a:r>
              <a:rPr lang="en-US" sz="47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+375298140925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40993" y="4156456"/>
            <a:ext cx="6634482" cy="986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Номер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и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срок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действия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свидетельства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об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аттестации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экскурсовода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: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761232" y="5743662"/>
            <a:ext cx="5868726" cy="84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8"/>
              </a:lnSpc>
            </a:pPr>
            <a:r>
              <a:rPr lang="en-US" sz="29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№003369 </a:t>
            </a:r>
          </a:p>
          <a:p>
            <a:pPr>
              <a:lnSpc>
                <a:spcPts val="3248"/>
              </a:lnSpc>
            </a:pPr>
            <a:r>
              <a:rPr lang="en-US" sz="29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с 02.04.2021 </a:t>
            </a:r>
            <a:r>
              <a:rPr lang="en-US" sz="29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по</a:t>
            </a:r>
            <a:r>
              <a:rPr lang="en-US" sz="29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02.04.2026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404369" y="4906769"/>
            <a:ext cx="5733089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Перечень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тем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экскурсий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,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по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которым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пройдена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аттестация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: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047292" y="6611476"/>
            <a:ext cx="5612403" cy="16677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26127" lvl="1" indent="-313063">
              <a:lnSpc>
                <a:spcPts val="3248"/>
              </a:lnSpc>
              <a:buAutoNum type="arabicPeriod"/>
            </a:pPr>
            <a:r>
              <a:rPr lang="en-US" sz="29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7 </a:t>
            </a:r>
            <a:r>
              <a:rPr lang="en-US" sz="29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цудаў</a:t>
            </a:r>
            <a:r>
              <a:rPr lang="en-US" sz="29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9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Браслаўшчыны</a:t>
            </a:r>
            <a:r>
              <a:rPr lang="en-US" sz="29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(</a:t>
            </a:r>
            <a:r>
              <a:rPr lang="en-US" sz="29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Обзорная</a:t>
            </a:r>
            <a:r>
              <a:rPr lang="en-US" sz="29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9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экскурсия</a:t>
            </a:r>
            <a:r>
              <a:rPr lang="en-US" sz="29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9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по</a:t>
            </a:r>
            <a:r>
              <a:rPr lang="en-US" sz="29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г. </a:t>
            </a:r>
            <a:r>
              <a:rPr lang="en-US" sz="29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Браславу</a:t>
            </a:r>
            <a:r>
              <a:rPr lang="en-US" sz="29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) (</a:t>
            </a:r>
            <a:r>
              <a:rPr lang="en-US" sz="29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бел</a:t>
            </a:r>
            <a:r>
              <a:rPr lang="en-US" sz="29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.)</a:t>
            </a:r>
          </a:p>
          <a:p>
            <a:pPr marL="626127" lvl="1" indent="-313063">
              <a:lnSpc>
                <a:spcPts val="3248"/>
              </a:lnSpc>
              <a:buAutoNum type="arabicPeriod"/>
            </a:pPr>
            <a:r>
              <a:rPr lang="en-US" sz="29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9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Браслаўскае</a:t>
            </a:r>
            <a:r>
              <a:rPr lang="en-US" sz="29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9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сафары</a:t>
            </a:r>
            <a:r>
              <a:rPr lang="en-US" sz="29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(</a:t>
            </a:r>
            <a:r>
              <a:rPr lang="en-US" sz="29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Обзорная</a:t>
            </a:r>
            <a:r>
              <a:rPr lang="en-US" sz="29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9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экскурсия</a:t>
            </a:r>
            <a:r>
              <a:rPr lang="en-US" sz="29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9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по</a:t>
            </a:r>
            <a:r>
              <a:rPr lang="en-US" sz="29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г. </a:t>
            </a:r>
            <a:r>
              <a:rPr lang="en-US" sz="29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Браславу</a:t>
            </a:r>
            <a:r>
              <a:rPr lang="en-US" sz="29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) (</a:t>
            </a:r>
            <a:r>
              <a:rPr lang="en-US" sz="29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бел</a:t>
            </a:r>
            <a:r>
              <a:rPr lang="en-US" sz="29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.)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4540" y="361305"/>
            <a:ext cx="1382464" cy="1398158"/>
          </a:xfrm>
          <a:custGeom>
            <a:avLst/>
            <a:gdLst/>
            <a:ahLst/>
            <a:cxnLst/>
            <a:rect l="l" t="t" r="r" b="b"/>
            <a:pathLst>
              <a:path w="1382464" h="1382464">
                <a:moveTo>
                  <a:pt x="0" y="0"/>
                </a:moveTo>
                <a:lnTo>
                  <a:pt x="1382465" y="0"/>
                </a:lnTo>
                <a:lnTo>
                  <a:pt x="1382465" y="1382464"/>
                </a:lnTo>
                <a:lnTo>
                  <a:pt x="0" y="13824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5265280" y="-3014339"/>
            <a:ext cx="1374016" cy="8165141"/>
            <a:chOff x="0" y="0"/>
            <a:chExt cx="371638" cy="21929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1638" cy="2192981"/>
            </a:xfrm>
            <a:custGeom>
              <a:avLst/>
              <a:gdLst/>
              <a:ahLst/>
              <a:cxnLst/>
              <a:rect l="l" t="t" r="r" b="b"/>
              <a:pathLst>
                <a:path w="371638" h="2192981">
                  <a:moveTo>
                    <a:pt x="123946" y="2173912"/>
                  </a:moveTo>
                  <a:cubicBezTo>
                    <a:pt x="142999" y="2185426"/>
                    <a:pt x="164660" y="2192981"/>
                    <a:pt x="185919" y="2192981"/>
                  </a:cubicBezTo>
                  <a:cubicBezTo>
                    <a:pt x="207179" y="2192981"/>
                    <a:pt x="227636" y="2186504"/>
                    <a:pt x="246488" y="2174990"/>
                  </a:cubicBezTo>
                  <a:cubicBezTo>
                    <a:pt x="246890" y="2174631"/>
                    <a:pt x="247291" y="2174631"/>
                    <a:pt x="247692" y="2174271"/>
                  </a:cubicBezTo>
                  <a:cubicBezTo>
                    <a:pt x="318489" y="2128216"/>
                    <a:pt x="370635" y="2006602"/>
                    <a:pt x="371638" y="1833821"/>
                  </a:cubicBezTo>
                  <a:lnTo>
                    <a:pt x="371638" y="0"/>
                  </a:lnTo>
                  <a:lnTo>
                    <a:pt x="0" y="0"/>
                  </a:lnTo>
                  <a:lnTo>
                    <a:pt x="0" y="1832460"/>
                  </a:lnTo>
                  <a:cubicBezTo>
                    <a:pt x="1003" y="2007321"/>
                    <a:pt x="52346" y="2128936"/>
                    <a:pt x="123946" y="2173912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371638" cy="21326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5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44334" y="2736785"/>
            <a:ext cx="1142875" cy="1142875"/>
          </a:xfrm>
          <a:custGeom>
            <a:avLst/>
            <a:gdLst/>
            <a:ahLst/>
            <a:cxnLst/>
            <a:rect l="l" t="t" r="r" b="b"/>
            <a:pathLst>
              <a:path w="1142875" h="1142875">
                <a:moveTo>
                  <a:pt x="0" y="0"/>
                </a:moveTo>
                <a:lnTo>
                  <a:pt x="1142876" y="0"/>
                </a:lnTo>
                <a:lnTo>
                  <a:pt x="1142876" y="1142876"/>
                </a:lnTo>
                <a:lnTo>
                  <a:pt x="0" y="1142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5400000">
            <a:off x="5047065" y="956677"/>
            <a:ext cx="848330" cy="5005870"/>
            <a:chOff x="0" y="0"/>
            <a:chExt cx="371638" cy="219298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1638" cy="2192981"/>
            </a:xfrm>
            <a:custGeom>
              <a:avLst/>
              <a:gdLst/>
              <a:ahLst/>
              <a:cxnLst/>
              <a:rect l="l" t="t" r="r" b="b"/>
              <a:pathLst>
                <a:path w="371638" h="2192981">
                  <a:moveTo>
                    <a:pt x="123946" y="2173912"/>
                  </a:moveTo>
                  <a:cubicBezTo>
                    <a:pt x="142999" y="2185426"/>
                    <a:pt x="164660" y="2192981"/>
                    <a:pt x="185919" y="2192981"/>
                  </a:cubicBezTo>
                  <a:cubicBezTo>
                    <a:pt x="207179" y="2192981"/>
                    <a:pt x="227636" y="2186504"/>
                    <a:pt x="246488" y="2174990"/>
                  </a:cubicBezTo>
                  <a:cubicBezTo>
                    <a:pt x="246890" y="2174631"/>
                    <a:pt x="247291" y="2174631"/>
                    <a:pt x="247692" y="2174271"/>
                  </a:cubicBezTo>
                  <a:cubicBezTo>
                    <a:pt x="318489" y="2128216"/>
                    <a:pt x="370635" y="2006602"/>
                    <a:pt x="371638" y="1833821"/>
                  </a:cubicBezTo>
                  <a:lnTo>
                    <a:pt x="371638" y="0"/>
                  </a:lnTo>
                  <a:lnTo>
                    <a:pt x="0" y="0"/>
                  </a:lnTo>
                  <a:lnTo>
                    <a:pt x="0" y="1832460"/>
                  </a:lnTo>
                  <a:cubicBezTo>
                    <a:pt x="1003" y="2007321"/>
                    <a:pt x="52346" y="2128936"/>
                    <a:pt x="123946" y="2173912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371638" cy="21326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5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433034" y="4497159"/>
            <a:ext cx="1160215" cy="1160215"/>
          </a:xfrm>
          <a:custGeom>
            <a:avLst/>
            <a:gdLst/>
            <a:ahLst/>
            <a:cxnLst/>
            <a:rect l="l" t="t" r="r" b="b"/>
            <a:pathLst>
              <a:path w="1160215" h="1160215">
                <a:moveTo>
                  <a:pt x="0" y="0"/>
                </a:moveTo>
                <a:lnTo>
                  <a:pt x="1160215" y="0"/>
                </a:lnTo>
                <a:lnTo>
                  <a:pt x="1160215" y="1160216"/>
                </a:lnTo>
                <a:lnTo>
                  <a:pt x="0" y="11602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 rot="-5400000">
            <a:off x="3597260" y="4327989"/>
            <a:ext cx="1602781" cy="5005870"/>
            <a:chOff x="0" y="0"/>
            <a:chExt cx="702149" cy="21929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02149" cy="2192981"/>
            </a:xfrm>
            <a:custGeom>
              <a:avLst/>
              <a:gdLst/>
              <a:ahLst/>
              <a:cxnLst/>
              <a:rect l="l" t="t" r="r" b="b"/>
              <a:pathLst>
                <a:path w="702149" h="2192981">
                  <a:moveTo>
                    <a:pt x="234176" y="2173912"/>
                  </a:moveTo>
                  <a:cubicBezTo>
                    <a:pt x="270174" y="2185426"/>
                    <a:pt x="311098" y="2192981"/>
                    <a:pt x="351264" y="2192981"/>
                  </a:cubicBezTo>
                  <a:cubicBezTo>
                    <a:pt x="391431" y="2192981"/>
                    <a:pt x="430081" y="2186504"/>
                    <a:pt x="465699" y="2174990"/>
                  </a:cubicBezTo>
                  <a:cubicBezTo>
                    <a:pt x="466458" y="2174631"/>
                    <a:pt x="467216" y="2174631"/>
                    <a:pt x="467973" y="2174271"/>
                  </a:cubicBezTo>
                  <a:cubicBezTo>
                    <a:pt x="601734" y="2128216"/>
                    <a:pt x="700255" y="2006602"/>
                    <a:pt x="702149" y="1833821"/>
                  </a:cubicBezTo>
                  <a:lnTo>
                    <a:pt x="702149" y="0"/>
                  </a:lnTo>
                  <a:lnTo>
                    <a:pt x="0" y="0"/>
                  </a:lnTo>
                  <a:lnTo>
                    <a:pt x="0" y="1832460"/>
                  </a:lnTo>
                  <a:cubicBezTo>
                    <a:pt x="1895" y="2007321"/>
                    <a:pt x="98900" y="2128936"/>
                    <a:pt x="234176" y="2173912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66675"/>
              <a:ext cx="702149" cy="21326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5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7334647" y="4633019"/>
            <a:ext cx="1012031" cy="1394578"/>
          </a:xfrm>
          <a:custGeom>
            <a:avLst/>
            <a:gdLst/>
            <a:ahLst/>
            <a:cxnLst/>
            <a:rect l="l" t="t" r="r" b="b"/>
            <a:pathLst>
              <a:path w="1012031" h="1394578">
                <a:moveTo>
                  <a:pt x="0" y="0"/>
                </a:moveTo>
                <a:lnTo>
                  <a:pt x="1012031" y="0"/>
                </a:lnTo>
                <a:lnTo>
                  <a:pt x="1012031" y="1394579"/>
                </a:lnTo>
                <a:lnTo>
                  <a:pt x="0" y="13945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 rot="-5400000">
            <a:off x="9018851" y="5155089"/>
            <a:ext cx="3787071" cy="5607227"/>
            <a:chOff x="0" y="0"/>
            <a:chExt cx="1027007" cy="365045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27007" cy="3650457"/>
            </a:xfrm>
            <a:custGeom>
              <a:avLst/>
              <a:gdLst/>
              <a:ahLst/>
              <a:cxnLst/>
              <a:rect l="l" t="t" r="r" b="b"/>
              <a:pathLst>
                <a:path w="1027007" h="3650457">
                  <a:moveTo>
                    <a:pt x="342521" y="3631388"/>
                  </a:moveTo>
                  <a:cubicBezTo>
                    <a:pt x="395173" y="3642902"/>
                    <a:pt x="455031" y="3650457"/>
                    <a:pt x="513780" y="3650457"/>
                  </a:cubicBezTo>
                  <a:cubicBezTo>
                    <a:pt x="572531" y="3650457"/>
                    <a:pt x="629064" y="3643981"/>
                    <a:pt x="681160" y="3632467"/>
                  </a:cubicBezTo>
                  <a:cubicBezTo>
                    <a:pt x="682270" y="3632107"/>
                    <a:pt x="683378" y="3632107"/>
                    <a:pt x="684486" y="3631748"/>
                  </a:cubicBezTo>
                  <a:cubicBezTo>
                    <a:pt x="880133" y="3585693"/>
                    <a:pt x="1024236" y="3464079"/>
                    <a:pt x="1027007" y="3258923"/>
                  </a:cubicBezTo>
                  <a:lnTo>
                    <a:pt x="1027007" y="0"/>
                  </a:lnTo>
                  <a:lnTo>
                    <a:pt x="0" y="0"/>
                  </a:lnTo>
                  <a:lnTo>
                    <a:pt x="0" y="3256505"/>
                  </a:lnTo>
                  <a:cubicBezTo>
                    <a:pt x="2771" y="3464797"/>
                    <a:pt x="144657" y="3586413"/>
                    <a:pt x="342521" y="3631388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1027007" cy="3590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5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863950" y="2113646"/>
            <a:ext cx="5033823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r>
              <a:rPr lang="en-US" sz="4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Контактный</a:t>
            </a:r>
            <a:r>
              <a:rPr lang="en-US" sz="4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4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номер</a:t>
            </a:r>
            <a:endParaRPr lang="en-US" sz="4374" dirty="0">
              <a:solidFill>
                <a:srgbClr val="000000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932940" y="4670589"/>
            <a:ext cx="6634482" cy="986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Номер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и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срок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действия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свидетельства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endParaRPr lang="ru-RU" sz="3374" dirty="0">
              <a:solidFill>
                <a:srgbClr val="000000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  <a:p>
            <a:pPr>
              <a:lnSpc>
                <a:spcPts val="3779"/>
              </a:lnSpc>
            </a:pP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об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аттестации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экскурсовода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: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361040" y="4836915"/>
            <a:ext cx="6634482" cy="986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Перечень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тем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экскурсий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,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по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которым</a:t>
            </a:r>
            <a:endParaRPr lang="ru-RU" sz="3374" dirty="0">
              <a:solidFill>
                <a:srgbClr val="000000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  <a:p>
            <a:pPr>
              <a:lnSpc>
                <a:spcPts val="3779"/>
              </a:lnSpc>
            </a:pP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пройдена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аттестация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: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981645" y="717682"/>
            <a:ext cx="8053214" cy="1595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ru-RU" sz="5400" b="0" i="0" dirty="0" err="1">
                <a:solidFill>
                  <a:schemeClr val="bg1"/>
                </a:solidFill>
                <a:effectLst/>
                <a:latin typeface="Yanonne Kaffeesatz Regular Bold" panose="020B0604020202020204" charset="-52"/>
                <a:cs typeface="Times New Roman" panose="02020603050405020304" pitchFamily="18" charset="0"/>
              </a:rPr>
              <a:t>Новичёнок</a:t>
            </a:r>
            <a:r>
              <a:rPr lang="ru-RU" sz="5400" b="0" i="0" dirty="0">
                <a:solidFill>
                  <a:schemeClr val="bg1"/>
                </a:solidFill>
                <a:effectLst/>
                <a:latin typeface="Yanonne Kaffeesatz Regular Bold" panose="020B0604020202020204" charset="-52"/>
                <a:cs typeface="Times New Roman" panose="02020603050405020304" pitchFamily="18" charset="0"/>
              </a:rPr>
              <a:t> Вероника Святославовна</a:t>
            </a:r>
            <a:br>
              <a:rPr lang="ru-RU" sz="5400" b="0" i="0" dirty="0">
                <a:solidFill>
                  <a:srgbClr val="333333"/>
                </a:solidFill>
                <a:effectLst/>
                <a:latin typeface="IBM Plex Sans" panose="020B0503050203000203" pitchFamily="34" charset="0"/>
              </a:rPr>
            </a:br>
            <a:endParaRPr lang="en-US" sz="4967" b="1" dirty="0">
              <a:solidFill>
                <a:srgbClr val="FFFFFF"/>
              </a:solidFill>
              <a:latin typeface="Yanonne Kaffeesatz Regular Bold"/>
              <a:ea typeface="Yanonne Kaffeesatz Regular Bold"/>
              <a:cs typeface="Yanonne Kaffeesatz Regular Bold"/>
              <a:sym typeface="Yanonne Kaffeesatz Regular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3235221" y="3123359"/>
            <a:ext cx="5868726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64"/>
              </a:lnSpc>
            </a:pPr>
            <a:r>
              <a:rPr lang="en-US" sz="4700" dirty="0">
                <a:solidFill>
                  <a:srgbClr val="F9F9F9"/>
                </a:solidFill>
                <a:latin typeface="Yanonne Kaffeesatz Regular Bold" panose="020B0604020202020204" charset="-52"/>
                <a:ea typeface="Yanonne Kaffeesatz Regular"/>
                <a:cs typeface="Yanonne Kaffeesatz Regular"/>
                <a:sym typeface="Yanonne Kaffeesatz Regular"/>
              </a:rPr>
              <a:t>+</a:t>
            </a:r>
            <a:r>
              <a:rPr lang="ru-BY" sz="4800" b="0" i="0" dirty="0">
                <a:solidFill>
                  <a:schemeClr val="bg1"/>
                </a:solidFill>
                <a:effectLst/>
                <a:latin typeface="Yanonne Kaffeesatz Regular Bold" panose="020B0604020202020204" charset="-52"/>
                <a:cs typeface="Times New Roman" panose="02020603050405020304" pitchFamily="18" charset="0"/>
              </a:rPr>
              <a:t>375295694509</a:t>
            </a:r>
            <a:endParaRPr lang="en-US" sz="4700" dirty="0">
              <a:solidFill>
                <a:schemeClr val="bg1"/>
              </a:solidFill>
              <a:latin typeface="Yanonne Kaffeesatz Regular Bold" panose="020B0604020202020204" charset="-52"/>
              <a:ea typeface="Yanonne Kaffeesatz Regular"/>
              <a:cs typeface="Times New Roman" panose="02020603050405020304" pitchFamily="18" charset="0"/>
              <a:sym typeface="Yanonne Kaffeesatz Regular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2049484" y="6320643"/>
            <a:ext cx="5868726" cy="795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8"/>
              </a:lnSpc>
            </a:pPr>
            <a:r>
              <a:rPr lang="ru-RU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№000553</a:t>
            </a:r>
            <a:b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17.11.2025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16.11.2030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Yanonne Kaffeesatz Regular"/>
              <a:cs typeface="Times New Roman" panose="02020603050405020304" pitchFamily="18" charset="0"/>
              <a:sym typeface="Yanonne Kaffeesatz Regular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7803974" y="6277086"/>
            <a:ext cx="5759626" cy="4274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82948" lvl="1" indent="-291474">
              <a:lnSpc>
                <a:spcPts val="3024"/>
              </a:lnSpc>
              <a:buFontTx/>
              <a:buAutoNum type="arabicPeriod"/>
            </a:pPr>
            <a:r>
              <a:rPr lang="en-US" sz="3200" spc="13" dirty="0">
                <a:solidFill>
                  <a:srgbClr val="F9F9F9"/>
                </a:solidFill>
                <a:latin typeface="Yanonne Kaffeesatz Regular Bold" panose="020B0604020202020204" charset="-52"/>
                <a:ea typeface="Yanonne Kaffeesatz Regular"/>
                <a:cs typeface="Times New Roman" panose="02020603050405020304" pitchFamily="18" charset="0"/>
                <a:sym typeface="Yanonne Kaffeesatz Regular"/>
              </a:rPr>
              <a:t> </a:t>
            </a:r>
            <a:r>
              <a:rPr lang="ru-RU" sz="2400" dirty="0">
                <a:solidFill>
                  <a:schemeClr val="bg1"/>
                </a:solidFill>
                <a:effectLst/>
                <a:latin typeface="Yanonne Kaffeesatz Regular" panose="020B0604020202020204" charset="-52"/>
                <a:cs typeface="Times New Roman" panose="02020603050405020304" pitchFamily="18" charset="0"/>
              </a:rPr>
              <a:t>Велосипедная кругосветка по </a:t>
            </a:r>
            <a:r>
              <a:rPr lang="ru-RU" sz="2400" dirty="0" err="1">
                <a:solidFill>
                  <a:schemeClr val="bg1"/>
                </a:solidFill>
                <a:effectLst/>
                <a:latin typeface="Yanonne Kaffeesatz Regular" panose="020B0604020202020204" charset="-52"/>
                <a:cs typeface="Times New Roman" panose="02020603050405020304" pitchFamily="18" charset="0"/>
              </a:rPr>
              <a:t>Поозерью</a:t>
            </a:r>
            <a:r>
              <a:rPr lang="ru-RU" sz="2400" dirty="0">
                <a:solidFill>
                  <a:schemeClr val="bg1"/>
                </a:solidFill>
                <a:effectLst/>
                <a:latin typeface="Yanonne Kaffeesatz Regular" panose="020B0604020202020204" charset="-52"/>
                <a:cs typeface="Times New Roman" panose="02020603050405020304" pitchFamily="18" charset="0"/>
              </a:rPr>
              <a:t>: Браславский район (Гора Маяк – Родник </a:t>
            </a:r>
            <a:r>
              <a:rPr lang="ru-RU" sz="2400" dirty="0" err="1">
                <a:solidFill>
                  <a:schemeClr val="bg1"/>
                </a:solidFill>
                <a:effectLst/>
                <a:latin typeface="Yanonne Kaffeesatz Regular" panose="020B0604020202020204" charset="-52"/>
                <a:cs typeface="Times New Roman" panose="02020603050405020304" pitchFamily="18" charset="0"/>
              </a:rPr>
              <a:t>Окменица</a:t>
            </a:r>
            <a:r>
              <a:rPr lang="ru-RU" sz="2400" dirty="0">
                <a:solidFill>
                  <a:schemeClr val="bg1"/>
                </a:solidFill>
                <a:effectLst/>
                <a:latin typeface="Yanonne Kaffeesatz Regular" panose="020B0604020202020204" charset="-52"/>
                <a:cs typeface="Times New Roman" panose="02020603050405020304" pitchFamily="18" charset="0"/>
              </a:rPr>
              <a:t> – Въезд в г. Браслав – Памятный знак «Узникам Браславского гетто» – Здание бывшего ж/д вокзала – Браславский историко-краеведческий музей – Здание районного исполнительного комитета – Колодезный шатёр – Мемориал «Советским воинам)(рус.)</a:t>
            </a:r>
          </a:p>
          <a:p>
            <a:pPr marL="582948" lvl="1" indent="-291474">
              <a:lnSpc>
                <a:spcPts val="3024"/>
              </a:lnSpc>
              <a:buAutoNum type="arabicPeriod"/>
            </a:pPr>
            <a:endParaRPr lang="en-US" sz="1600" spc="13" dirty="0">
              <a:solidFill>
                <a:srgbClr val="F9F9F9"/>
              </a:solidFill>
              <a:latin typeface="Times New Roman" panose="02020603050405020304" pitchFamily="18" charset="0"/>
              <a:ea typeface="Yanonne Kaffeesatz Regular"/>
              <a:cs typeface="Times New Roman" panose="02020603050405020304" pitchFamily="18" charset="0"/>
              <a:sym typeface="Yanonne Kaffeesatz Regular"/>
            </a:endParaRPr>
          </a:p>
          <a:p>
            <a:pPr>
              <a:lnSpc>
                <a:spcPts val="3024"/>
              </a:lnSpc>
            </a:pPr>
            <a:endParaRPr lang="en-US" sz="2700" spc="13" dirty="0">
              <a:solidFill>
                <a:srgbClr val="F9F9F9"/>
              </a:solidFill>
              <a:latin typeface="Times New Roman" panose="02020603050405020304" pitchFamily="18" charset="0"/>
              <a:ea typeface="Yanonne Kaffeesatz Regular"/>
              <a:cs typeface="Times New Roman" panose="02020603050405020304" pitchFamily="18" charset="0"/>
              <a:sym typeface="Yanonne Kaffeesatz Regular"/>
            </a:endParaRPr>
          </a:p>
          <a:p>
            <a:pPr>
              <a:lnSpc>
                <a:spcPts val="3584"/>
              </a:lnSpc>
            </a:pPr>
            <a:endParaRPr lang="en-US" sz="2700" spc="13" dirty="0">
              <a:solidFill>
                <a:srgbClr val="F9F9F9"/>
              </a:solidFill>
              <a:latin typeface="Times New Roman" panose="02020603050405020304" pitchFamily="18" charset="0"/>
              <a:ea typeface="Yanonne Kaffeesatz Regular"/>
              <a:cs typeface="Times New Roman" panose="02020603050405020304" pitchFamily="18" charset="0"/>
              <a:sym typeface="Yanonne Kaffeesatz Regular"/>
            </a:endParaRPr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094B19F2-74E8-43C3-AA64-E743CB88E1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BY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5DF75CD-F202-4D77-A3F7-446EBE04FC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67796" y="466886"/>
            <a:ext cx="2818176" cy="422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88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2268" y="324693"/>
            <a:ext cx="1382464" cy="1382464"/>
          </a:xfrm>
          <a:custGeom>
            <a:avLst/>
            <a:gdLst/>
            <a:ahLst/>
            <a:cxnLst/>
            <a:rect l="l" t="t" r="r" b="b"/>
            <a:pathLst>
              <a:path w="1382464" h="1382464">
                <a:moveTo>
                  <a:pt x="0" y="0"/>
                </a:moveTo>
                <a:lnTo>
                  <a:pt x="1382465" y="0"/>
                </a:lnTo>
                <a:lnTo>
                  <a:pt x="1382465" y="1382464"/>
                </a:lnTo>
                <a:lnTo>
                  <a:pt x="0" y="13824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BY" dirty="0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5160564" y="-2991722"/>
            <a:ext cx="1340049" cy="7998427"/>
            <a:chOff x="0" y="0"/>
            <a:chExt cx="371638" cy="21929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1638" cy="2192981"/>
            </a:xfrm>
            <a:custGeom>
              <a:avLst/>
              <a:gdLst/>
              <a:ahLst/>
              <a:cxnLst/>
              <a:rect l="l" t="t" r="r" b="b"/>
              <a:pathLst>
                <a:path w="371638" h="2192981">
                  <a:moveTo>
                    <a:pt x="123946" y="2173912"/>
                  </a:moveTo>
                  <a:cubicBezTo>
                    <a:pt x="142999" y="2185426"/>
                    <a:pt x="164660" y="2192981"/>
                    <a:pt x="185919" y="2192981"/>
                  </a:cubicBezTo>
                  <a:cubicBezTo>
                    <a:pt x="207179" y="2192981"/>
                    <a:pt x="227636" y="2186504"/>
                    <a:pt x="246488" y="2174990"/>
                  </a:cubicBezTo>
                  <a:cubicBezTo>
                    <a:pt x="246890" y="2174631"/>
                    <a:pt x="247291" y="2174631"/>
                    <a:pt x="247692" y="2174271"/>
                  </a:cubicBezTo>
                  <a:cubicBezTo>
                    <a:pt x="318489" y="2128216"/>
                    <a:pt x="370635" y="2006602"/>
                    <a:pt x="371638" y="1833821"/>
                  </a:cubicBezTo>
                  <a:lnTo>
                    <a:pt x="371638" y="0"/>
                  </a:lnTo>
                  <a:lnTo>
                    <a:pt x="0" y="0"/>
                  </a:lnTo>
                  <a:lnTo>
                    <a:pt x="0" y="1832460"/>
                  </a:lnTo>
                  <a:cubicBezTo>
                    <a:pt x="1003" y="2007321"/>
                    <a:pt x="52346" y="2128936"/>
                    <a:pt x="123946" y="2173912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371638" cy="21326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5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80692" y="2651382"/>
            <a:ext cx="1142875" cy="1142875"/>
          </a:xfrm>
          <a:custGeom>
            <a:avLst/>
            <a:gdLst/>
            <a:ahLst/>
            <a:cxnLst/>
            <a:rect l="l" t="t" r="r" b="b"/>
            <a:pathLst>
              <a:path w="1142875" h="1142875">
                <a:moveTo>
                  <a:pt x="0" y="0"/>
                </a:moveTo>
                <a:lnTo>
                  <a:pt x="1142876" y="0"/>
                </a:lnTo>
                <a:lnTo>
                  <a:pt x="1142876" y="1142876"/>
                </a:lnTo>
                <a:lnTo>
                  <a:pt x="0" y="1142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5400000">
            <a:off x="5195400" y="834747"/>
            <a:ext cx="848330" cy="5005870"/>
            <a:chOff x="0" y="0"/>
            <a:chExt cx="371638" cy="219298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1638" cy="2192981"/>
            </a:xfrm>
            <a:custGeom>
              <a:avLst/>
              <a:gdLst/>
              <a:ahLst/>
              <a:cxnLst/>
              <a:rect l="l" t="t" r="r" b="b"/>
              <a:pathLst>
                <a:path w="371638" h="2192981">
                  <a:moveTo>
                    <a:pt x="123946" y="2173912"/>
                  </a:moveTo>
                  <a:cubicBezTo>
                    <a:pt x="142999" y="2185426"/>
                    <a:pt x="164660" y="2192981"/>
                    <a:pt x="185919" y="2192981"/>
                  </a:cubicBezTo>
                  <a:cubicBezTo>
                    <a:pt x="207179" y="2192981"/>
                    <a:pt x="227636" y="2186504"/>
                    <a:pt x="246488" y="2174990"/>
                  </a:cubicBezTo>
                  <a:cubicBezTo>
                    <a:pt x="246890" y="2174631"/>
                    <a:pt x="247291" y="2174631"/>
                    <a:pt x="247692" y="2174271"/>
                  </a:cubicBezTo>
                  <a:cubicBezTo>
                    <a:pt x="318489" y="2128216"/>
                    <a:pt x="370635" y="2006602"/>
                    <a:pt x="371638" y="1833821"/>
                  </a:cubicBezTo>
                  <a:lnTo>
                    <a:pt x="371638" y="0"/>
                  </a:lnTo>
                  <a:lnTo>
                    <a:pt x="0" y="0"/>
                  </a:lnTo>
                  <a:lnTo>
                    <a:pt x="0" y="1832460"/>
                  </a:lnTo>
                  <a:cubicBezTo>
                    <a:pt x="1003" y="2007321"/>
                    <a:pt x="52346" y="2128936"/>
                    <a:pt x="123946" y="2173912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371638" cy="21326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5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504334" y="4738482"/>
            <a:ext cx="1160215" cy="1160215"/>
          </a:xfrm>
          <a:custGeom>
            <a:avLst/>
            <a:gdLst/>
            <a:ahLst/>
            <a:cxnLst/>
            <a:rect l="l" t="t" r="r" b="b"/>
            <a:pathLst>
              <a:path w="1160215" h="1160215">
                <a:moveTo>
                  <a:pt x="0" y="0"/>
                </a:moveTo>
                <a:lnTo>
                  <a:pt x="1160215" y="0"/>
                </a:lnTo>
                <a:lnTo>
                  <a:pt x="1160215" y="1160216"/>
                </a:lnTo>
                <a:lnTo>
                  <a:pt x="0" y="11602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 rot="-5400000">
            <a:off x="3289737" y="3947775"/>
            <a:ext cx="1602781" cy="5005870"/>
            <a:chOff x="0" y="0"/>
            <a:chExt cx="702149" cy="21929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02149" cy="2192981"/>
            </a:xfrm>
            <a:custGeom>
              <a:avLst/>
              <a:gdLst/>
              <a:ahLst/>
              <a:cxnLst/>
              <a:rect l="l" t="t" r="r" b="b"/>
              <a:pathLst>
                <a:path w="702149" h="2192981">
                  <a:moveTo>
                    <a:pt x="234176" y="2173912"/>
                  </a:moveTo>
                  <a:cubicBezTo>
                    <a:pt x="270174" y="2185426"/>
                    <a:pt x="311098" y="2192981"/>
                    <a:pt x="351264" y="2192981"/>
                  </a:cubicBezTo>
                  <a:cubicBezTo>
                    <a:pt x="391431" y="2192981"/>
                    <a:pt x="430081" y="2186504"/>
                    <a:pt x="465699" y="2174990"/>
                  </a:cubicBezTo>
                  <a:cubicBezTo>
                    <a:pt x="466458" y="2174631"/>
                    <a:pt x="467216" y="2174631"/>
                    <a:pt x="467973" y="2174271"/>
                  </a:cubicBezTo>
                  <a:cubicBezTo>
                    <a:pt x="601734" y="2128216"/>
                    <a:pt x="700255" y="2006602"/>
                    <a:pt x="702149" y="1833821"/>
                  </a:cubicBezTo>
                  <a:lnTo>
                    <a:pt x="702149" y="0"/>
                  </a:lnTo>
                  <a:lnTo>
                    <a:pt x="0" y="0"/>
                  </a:lnTo>
                  <a:lnTo>
                    <a:pt x="0" y="1832460"/>
                  </a:lnTo>
                  <a:cubicBezTo>
                    <a:pt x="1895" y="2007321"/>
                    <a:pt x="98900" y="2128936"/>
                    <a:pt x="234176" y="2173912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66675"/>
              <a:ext cx="702149" cy="21326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5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6858000" y="4640672"/>
            <a:ext cx="1012031" cy="1394578"/>
          </a:xfrm>
          <a:custGeom>
            <a:avLst/>
            <a:gdLst/>
            <a:ahLst/>
            <a:cxnLst/>
            <a:rect l="l" t="t" r="r" b="b"/>
            <a:pathLst>
              <a:path w="1012031" h="1394578">
                <a:moveTo>
                  <a:pt x="0" y="0"/>
                </a:moveTo>
                <a:lnTo>
                  <a:pt x="1012031" y="0"/>
                </a:lnTo>
                <a:lnTo>
                  <a:pt x="1012031" y="1394579"/>
                </a:lnTo>
                <a:lnTo>
                  <a:pt x="0" y="13945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 rot="-5400000">
            <a:off x="9129696" y="4594371"/>
            <a:ext cx="3256652" cy="5516837"/>
            <a:chOff x="0" y="0"/>
            <a:chExt cx="1573891" cy="292681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573891" cy="2926815"/>
            </a:xfrm>
            <a:custGeom>
              <a:avLst/>
              <a:gdLst/>
              <a:ahLst/>
              <a:cxnLst/>
              <a:rect l="l" t="t" r="r" b="b"/>
              <a:pathLst>
                <a:path w="1573891" h="2926815">
                  <a:moveTo>
                    <a:pt x="524914" y="2907746"/>
                  </a:moveTo>
                  <a:cubicBezTo>
                    <a:pt x="605603" y="2919260"/>
                    <a:pt x="697336" y="2926815"/>
                    <a:pt x="787369" y="2926815"/>
                  </a:cubicBezTo>
                  <a:cubicBezTo>
                    <a:pt x="877405" y="2926815"/>
                    <a:pt x="964041" y="2920338"/>
                    <a:pt x="1043880" y="2908825"/>
                  </a:cubicBezTo>
                  <a:cubicBezTo>
                    <a:pt x="1045581" y="2908465"/>
                    <a:pt x="1047279" y="2908465"/>
                    <a:pt x="1048977" y="2908106"/>
                  </a:cubicBezTo>
                  <a:cubicBezTo>
                    <a:pt x="1348806" y="2862050"/>
                    <a:pt x="1569644" y="2740437"/>
                    <a:pt x="1573891" y="2551355"/>
                  </a:cubicBezTo>
                  <a:lnTo>
                    <a:pt x="1573891" y="0"/>
                  </a:lnTo>
                  <a:lnTo>
                    <a:pt x="0" y="0"/>
                  </a:lnTo>
                  <a:lnTo>
                    <a:pt x="0" y="2549462"/>
                  </a:lnTo>
                  <a:cubicBezTo>
                    <a:pt x="4247" y="2741155"/>
                    <a:pt x="221687" y="2862771"/>
                    <a:pt x="524914" y="2907746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1573891" cy="28664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5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0287000" y="542521"/>
            <a:ext cx="2380156" cy="3629404"/>
          </a:xfrm>
          <a:custGeom>
            <a:avLst/>
            <a:gdLst/>
            <a:ahLst/>
            <a:cxnLst/>
            <a:rect l="l" t="t" r="r" b="b"/>
            <a:pathLst>
              <a:path w="2695757" h="4155595">
                <a:moveTo>
                  <a:pt x="0" y="0"/>
                </a:moveTo>
                <a:lnTo>
                  <a:pt x="2695758" y="0"/>
                </a:lnTo>
                <a:lnTo>
                  <a:pt x="2695758" y="4155595"/>
                </a:lnTo>
                <a:lnTo>
                  <a:pt x="0" y="41555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00000" t="-43024" b="-29963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3632970" y="2115212"/>
            <a:ext cx="5033823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r>
              <a:rPr lang="en-US" sz="4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Контактный</a:t>
            </a:r>
            <a:r>
              <a:rPr lang="en-US" sz="4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4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номер</a:t>
            </a:r>
            <a:endParaRPr lang="en-US" sz="4374" dirty="0">
              <a:solidFill>
                <a:srgbClr val="000000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664549" y="4669724"/>
            <a:ext cx="5868726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800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Номер</a:t>
            </a:r>
            <a:r>
              <a:rPr lang="en-US" sz="2800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и </a:t>
            </a:r>
            <a:r>
              <a:rPr lang="en-US" sz="2800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срок</a:t>
            </a:r>
            <a:r>
              <a:rPr lang="en-US" sz="2800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действия</a:t>
            </a:r>
            <a:r>
              <a:rPr lang="en-US" sz="2800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свидетельства</a:t>
            </a:r>
            <a:r>
              <a:rPr lang="en-US" sz="2800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об</a:t>
            </a:r>
            <a:r>
              <a:rPr lang="en-US" sz="2800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аттестации</a:t>
            </a:r>
            <a:r>
              <a:rPr lang="en-US" sz="2800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экскурсовода</a:t>
            </a:r>
            <a:r>
              <a:rPr lang="en-US" sz="2800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: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338818" y="4650109"/>
            <a:ext cx="6634482" cy="939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800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Перечень</a:t>
            </a:r>
            <a:r>
              <a:rPr lang="en-US" sz="2800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тем</a:t>
            </a:r>
            <a:r>
              <a:rPr lang="en-US" sz="2800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экскурсий</a:t>
            </a:r>
            <a:r>
              <a:rPr lang="en-US" sz="2800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по</a:t>
            </a:r>
            <a:r>
              <a:rPr lang="en-US" sz="2800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которым</a:t>
            </a:r>
            <a:r>
              <a:rPr lang="en-US" sz="2800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endParaRPr lang="ru-RU" sz="2800" dirty="0">
              <a:solidFill>
                <a:srgbClr val="000000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  <a:p>
            <a:pPr>
              <a:lnSpc>
                <a:spcPts val="3779"/>
              </a:lnSpc>
            </a:pPr>
            <a:r>
              <a:rPr lang="en-US" sz="2800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пройдена</a:t>
            </a:r>
            <a:r>
              <a:rPr lang="en-US" sz="2800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аттестация</a:t>
            </a:r>
            <a:r>
              <a:rPr lang="en-US" sz="2800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: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224658" y="607824"/>
            <a:ext cx="7214503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6000" b="1" dirty="0">
                <a:solidFill>
                  <a:srgbClr val="FFFFFF"/>
                </a:solidFill>
                <a:latin typeface="Yanonne Kaffeesatz Regular Bold"/>
                <a:ea typeface="Yanonne Kaffeesatz Regular Bold"/>
                <a:cs typeface="Yanonne Kaffeesatz Regular Bold"/>
                <a:sym typeface="Yanonne Kaffeesatz Regular Bold"/>
              </a:rPr>
              <a:t>ВОРОБЬЁВА ДОНАТА ПАВЛОВНА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608171" y="3017175"/>
            <a:ext cx="5868726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64"/>
              </a:lnSpc>
            </a:pPr>
            <a:r>
              <a:rPr lang="en-US" sz="47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+375297127864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841313" y="6067429"/>
            <a:ext cx="5868726" cy="84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8"/>
              </a:lnSpc>
            </a:pPr>
            <a:r>
              <a:rPr lang="en-US" sz="29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№004154</a:t>
            </a:r>
          </a:p>
          <a:p>
            <a:pPr>
              <a:lnSpc>
                <a:spcPts val="3248"/>
              </a:lnSpc>
            </a:pPr>
            <a:r>
              <a:rPr lang="en-US" sz="29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с 27.10.2023 </a:t>
            </a:r>
            <a:r>
              <a:rPr lang="en-US" sz="29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по</a:t>
            </a:r>
            <a:r>
              <a:rPr lang="en-US" sz="29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26.10.2028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044288" y="6134541"/>
            <a:ext cx="5516837" cy="2360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1384" indent="-294292">
              <a:lnSpc>
                <a:spcPts val="3053"/>
              </a:lnSpc>
              <a:buAutoNum type="arabicPeriod"/>
            </a:pPr>
            <a:r>
              <a:rPr lang="en-US" sz="24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4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Браславские</a:t>
            </a:r>
            <a:r>
              <a:rPr lang="en-US" sz="24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4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озёра</a:t>
            </a:r>
            <a:r>
              <a:rPr lang="en-US" sz="24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(</a:t>
            </a:r>
            <a:r>
              <a:rPr lang="en-US" sz="24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ул.Ленинская-Замковая</a:t>
            </a:r>
            <a:r>
              <a:rPr lang="en-US" sz="24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4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гора-Памятный</a:t>
            </a:r>
            <a:r>
              <a:rPr lang="en-US" sz="24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400" dirty="0" err="1">
                <a:solidFill>
                  <a:srgbClr val="F9F9F9"/>
                </a:solidFill>
                <a:latin typeface="Yanonne Kaffeesatz Regular" panose="020B0604020202020204" charset="-52"/>
                <a:ea typeface="Yanonne Kaffeesatz Regular"/>
                <a:cs typeface="Yanonne Kaffeesatz Regular"/>
                <a:sym typeface="Yanonne Kaffeesatz Regular"/>
              </a:rPr>
              <a:t>знак</a:t>
            </a:r>
            <a:r>
              <a:rPr lang="en-US" sz="24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“Браслав.1065”- </a:t>
            </a:r>
            <a:r>
              <a:rPr lang="en-US" sz="24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обзорная</a:t>
            </a:r>
            <a:r>
              <a:rPr lang="en-US" sz="24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4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точка</a:t>
            </a:r>
            <a:r>
              <a:rPr lang="en-US" sz="24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4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на</a:t>
            </a:r>
            <a:r>
              <a:rPr lang="en-US" sz="24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4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оз</a:t>
            </a:r>
            <a:r>
              <a:rPr lang="en-US" sz="24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. </a:t>
            </a:r>
            <a:r>
              <a:rPr lang="en-US" sz="24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Дривяты</a:t>
            </a:r>
            <a:r>
              <a:rPr lang="en-US" sz="24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- </a:t>
            </a:r>
            <a:r>
              <a:rPr lang="en-US" sz="24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обзорная</a:t>
            </a:r>
            <a:r>
              <a:rPr lang="en-US" sz="24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4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точка</a:t>
            </a:r>
            <a:r>
              <a:rPr lang="en-US" sz="24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4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на</a:t>
            </a:r>
            <a:r>
              <a:rPr lang="en-US" sz="24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4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оз</a:t>
            </a:r>
            <a:r>
              <a:rPr lang="en-US" sz="24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. </a:t>
            </a:r>
            <a:r>
              <a:rPr lang="en-US" sz="24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Новяты</a:t>
            </a:r>
            <a:r>
              <a:rPr lang="en-US" sz="24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- </a:t>
            </a:r>
            <a:r>
              <a:rPr lang="en-US" sz="24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костёл</a:t>
            </a:r>
            <a:r>
              <a:rPr lang="en-US" sz="24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4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Рождества</a:t>
            </a:r>
            <a:r>
              <a:rPr lang="en-US" sz="24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4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Девы</a:t>
            </a:r>
            <a:r>
              <a:rPr lang="en-US" sz="24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4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Марии</a:t>
            </a:r>
            <a:r>
              <a:rPr lang="en-US" sz="24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- </a:t>
            </a:r>
            <a:r>
              <a:rPr lang="en-US" sz="24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церковь</a:t>
            </a:r>
            <a:r>
              <a:rPr lang="en-US" sz="24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4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Успения</a:t>
            </a:r>
            <a:r>
              <a:rPr lang="en-US" sz="24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4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Пресвятой</a:t>
            </a:r>
            <a:r>
              <a:rPr lang="en-US" sz="24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4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Богородицы</a:t>
            </a:r>
            <a:r>
              <a:rPr lang="en-US" sz="24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- </a:t>
            </a:r>
            <a:r>
              <a:rPr lang="en-US" sz="24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ул</a:t>
            </a:r>
            <a:r>
              <a:rPr lang="en-US" sz="24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. </a:t>
            </a:r>
            <a:r>
              <a:rPr lang="en-US" sz="24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Ленинская</a:t>
            </a:r>
            <a:r>
              <a:rPr lang="en-US" sz="24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- </a:t>
            </a:r>
            <a:r>
              <a:rPr lang="en-US" sz="24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ул</a:t>
            </a:r>
            <a:r>
              <a:rPr lang="en-US" sz="24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. </a:t>
            </a:r>
            <a:r>
              <a:rPr lang="en-US" sz="24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Булойчика</a:t>
            </a:r>
            <a:r>
              <a:rPr lang="en-US" sz="24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- </a:t>
            </a:r>
            <a:r>
              <a:rPr lang="en-US" sz="24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ул</a:t>
            </a:r>
            <a:r>
              <a:rPr lang="en-US" sz="24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. </a:t>
            </a:r>
            <a:r>
              <a:rPr lang="en-US" sz="24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Маяковского</a:t>
            </a:r>
            <a:r>
              <a:rPr lang="en-US" sz="24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- </a:t>
            </a:r>
            <a:r>
              <a:rPr lang="en-US" sz="24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ул</a:t>
            </a:r>
            <a:r>
              <a:rPr lang="en-US" sz="24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. </a:t>
            </a:r>
            <a:r>
              <a:rPr lang="en-US" sz="24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Садовая</a:t>
            </a:r>
            <a:r>
              <a:rPr lang="en-US" sz="24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) (</a:t>
            </a:r>
            <a:r>
              <a:rPr lang="en-US" sz="24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рус</a:t>
            </a:r>
            <a:r>
              <a:rPr lang="en-US" sz="24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.)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580" y="287083"/>
            <a:ext cx="1262670" cy="1311772"/>
          </a:xfrm>
          <a:custGeom>
            <a:avLst/>
            <a:gdLst/>
            <a:ahLst/>
            <a:cxnLst/>
            <a:rect l="l" t="t" r="r" b="b"/>
            <a:pathLst>
              <a:path w="1382464" h="1382464">
                <a:moveTo>
                  <a:pt x="0" y="0"/>
                </a:moveTo>
                <a:lnTo>
                  <a:pt x="1382465" y="0"/>
                </a:lnTo>
                <a:lnTo>
                  <a:pt x="1382465" y="1382464"/>
                </a:lnTo>
                <a:lnTo>
                  <a:pt x="0" y="13824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4475323" y="-2327172"/>
            <a:ext cx="1348537" cy="6577050"/>
            <a:chOff x="0" y="0"/>
            <a:chExt cx="371638" cy="21929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1638" cy="2192981"/>
            </a:xfrm>
            <a:custGeom>
              <a:avLst/>
              <a:gdLst/>
              <a:ahLst/>
              <a:cxnLst/>
              <a:rect l="l" t="t" r="r" b="b"/>
              <a:pathLst>
                <a:path w="371638" h="2192981">
                  <a:moveTo>
                    <a:pt x="123946" y="2173912"/>
                  </a:moveTo>
                  <a:cubicBezTo>
                    <a:pt x="142999" y="2185426"/>
                    <a:pt x="164660" y="2192981"/>
                    <a:pt x="185919" y="2192981"/>
                  </a:cubicBezTo>
                  <a:cubicBezTo>
                    <a:pt x="207179" y="2192981"/>
                    <a:pt x="227636" y="2186504"/>
                    <a:pt x="246488" y="2174990"/>
                  </a:cubicBezTo>
                  <a:cubicBezTo>
                    <a:pt x="246890" y="2174631"/>
                    <a:pt x="247291" y="2174631"/>
                    <a:pt x="247692" y="2174271"/>
                  </a:cubicBezTo>
                  <a:cubicBezTo>
                    <a:pt x="318489" y="2128216"/>
                    <a:pt x="370635" y="2006602"/>
                    <a:pt x="371638" y="1833821"/>
                  </a:cubicBezTo>
                  <a:lnTo>
                    <a:pt x="371638" y="0"/>
                  </a:lnTo>
                  <a:lnTo>
                    <a:pt x="0" y="0"/>
                  </a:lnTo>
                  <a:lnTo>
                    <a:pt x="0" y="1832460"/>
                  </a:lnTo>
                  <a:cubicBezTo>
                    <a:pt x="1003" y="2007321"/>
                    <a:pt x="52346" y="2128936"/>
                    <a:pt x="123946" y="2173912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371638" cy="21326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5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41588" y="2708550"/>
            <a:ext cx="1142875" cy="1142875"/>
          </a:xfrm>
          <a:custGeom>
            <a:avLst/>
            <a:gdLst/>
            <a:ahLst/>
            <a:cxnLst/>
            <a:rect l="l" t="t" r="r" b="b"/>
            <a:pathLst>
              <a:path w="1142875" h="1142875">
                <a:moveTo>
                  <a:pt x="0" y="0"/>
                </a:moveTo>
                <a:lnTo>
                  <a:pt x="1142876" y="0"/>
                </a:lnTo>
                <a:lnTo>
                  <a:pt x="1142876" y="1142876"/>
                </a:lnTo>
                <a:lnTo>
                  <a:pt x="0" y="1142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5400000">
            <a:off x="4082379" y="792271"/>
            <a:ext cx="848330" cy="5005870"/>
            <a:chOff x="0" y="0"/>
            <a:chExt cx="371638" cy="219298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1638" cy="2192981"/>
            </a:xfrm>
            <a:custGeom>
              <a:avLst/>
              <a:gdLst/>
              <a:ahLst/>
              <a:cxnLst/>
              <a:rect l="l" t="t" r="r" b="b"/>
              <a:pathLst>
                <a:path w="371638" h="2192981">
                  <a:moveTo>
                    <a:pt x="123946" y="2173912"/>
                  </a:moveTo>
                  <a:cubicBezTo>
                    <a:pt x="142999" y="2185426"/>
                    <a:pt x="164660" y="2192981"/>
                    <a:pt x="185919" y="2192981"/>
                  </a:cubicBezTo>
                  <a:cubicBezTo>
                    <a:pt x="207179" y="2192981"/>
                    <a:pt x="227636" y="2186504"/>
                    <a:pt x="246488" y="2174990"/>
                  </a:cubicBezTo>
                  <a:cubicBezTo>
                    <a:pt x="246890" y="2174631"/>
                    <a:pt x="247291" y="2174631"/>
                    <a:pt x="247692" y="2174271"/>
                  </a:cubicBezTo>
                  <a:cubicBezTo>
                    <a:pt x="318489" y="2128216"/>
                    <a:pt x="370635" y="2006602"/>
                    <a:pt x="371638" y="1833821"/>
                  </a:cubicBezTo>
                  <a:lnTo>
                    <a:pt x="371638" y="0"/>
                  </a:lnTo>
                  <a:lnTo>
                    <a:pt x="0" y="0"/>
                  </a:lnTo>
                  <a:lnTo>
                    <a:pt x="0" y="1832460"/>
                  </a:lnTo>
                  <a:cubicBezTo>
                    <a:pt x="1003" y="2007321"/>
                    <a:pt x="52346" y="2128936"/>
                    <a:pt x="123946" y="2173912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371638" cy="21326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5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417574" y="4885899"/>
            <a:ext cx="1160215" cy="1160215"/>
          </a:xfrm>
          <a:custGeom>
            <a:avLst/>
            <a:gdLst/>
            <a:ahLst/>
            <a:cxnLst/>
            <a:rect l="l" t="t" r="r" b="b"/>
            <a:pathLst>
              <a:path w="1160215" h="1160215">
                <a:moveTo>
                  <a:pt x="0" y="0"/>
                </a:moveTo>
                <a:lnTo>
                  <a:pt x="1160215" y="0"/>
                </a:lnTo>
                <a:lnTo>
                  <a:pt x="1160215" y="1160216"/>
                </a:lnTo>
                <a:lnTo>
                  <a:pt x="0" y="11602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 rot="-5400000">
            <a:off x="3412267" y="4344569"/>
            <a:ext cx="1602781" cy="5005870"/>
            <a:chOff x="0" y="0"/>
            <a:chExt cx="702149" cy="21929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02149" cy="2192981"/>
            </a:xfrm>
            <a:custGeom>
              <a:avLst/>
              <a:gdLst/>
              <a:ahLst/>
              <a:cxnLst/>
              <a:rect l="l" t="t" r="r" b="b"/>
              <a:pathLst>
                <a:path w="702149" h="2192981">
                  <a:moveTo>
                    <a:pt x="234176" y="2173912"/>
                  </a:moveTo>
                  <a:cubicBezTo>
                    <a:pt x="270174" y="2185426"/>
                    <a:pt x="311098" y="2192981"/>
                    <a:pt x="351264" y="2192981"/>
                  </a:cubicBezTo>
                  <a:cubicBezTo>
                    <a:pt x="391431" y="2192981"/>
                    <a:pt x="430081" y="2186504"/>
                    <a:pt x="465699" y="2174990"/>
                  </a:cubicBezTo>
                  <a:cubicBezTo>
                    <a:pt x="466458" y="2174631"/>
                    <a:pt x="467216" y="2174631"/>
                    <a:pt x="467973" y="2174271"/>
                  </a:cubicBezTo>
                  <a:cubicBezTo>
                    <a:pt x="601734" y="2128216"/>
                    <a:pt x="700255" y="2006602"/>
                    <a:pt x="702149" y="1833821"/>
                  </a:cubicBezTo>
                  <a:lnTo>
                    <a:pt x="702149" y="0"/>
                  </a:lnTo>
                  <a:lnTo>
                    <a:pt x="0" y="0"/>
                  </a:lnTo>
                  <a:lnTo>
                    <a:pt x="0" y="1832460"/>
                  </a:lnTo>
                  <a:cubicBezTo>
                    <a:pt x="1895" y="2007321"/>
                    <a:pt x="98900" y="2128936"/>
                    <a:pt x="234176" y="2173912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66675"/>
              <a:ext cx="702149" cy="21326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5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7144128" y="4938604"/>
            <a:ext cx="1012031" cy="1394578"/>
          </a:xfrm>
          <a:custGeom>
            <a:avLst/>
            <a:gdLst/>
            <a:ahLst/>
            <a:cxnLst/>
            <a:rect l="l" t="t" r="r" b="b"/>
            <a:pathLst>
              <a:path w="1012031" h="1394578">
                <a:moveTo>
                  <a:pt x="0" y="0"/>
                </a:moveTo>
                <a:lnTo>
                  <a:pt x="1012031" y="0"/>
                </a:lnTo>
                <a:lnTo>
                  <a:pt x="1012031" y="1394579"/>
                </a:lnTo>
                <a:lnTo>
                  <a:pt x="0" y="13945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 rot="-5400000">
            <a:off x="10074126" y="4265554"/>
            <a:ext cx="1394577" cy="5293518"/>
            <a:chOff x="0" y="0"/>
            <a:chExt cx="521920" cy="323258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21920" cy="3232580"/>
            </a:xfrm>
            <a:custGeom>
              <a:avLst/>
              <a:gdLst/>
              <a:ahLst/>
              <a:cxnLst/>
              <a:rect l="l" t="t" r="r" b="b"/>
              <a:pathLst>
                <a:path w="521920" h="3232580">
                  <a:moveTo>
                    <a:pt x="174067" y="3213511"/>
                  </a:moveTo>
                  <a:cubicBezTo>
                    <a:pt x="200825" y="3225024"/>
                    <a:pt x="231245" y="3232580"/>
                    <a:pt x="261101" y="3232580"/>
                  </a:cubicBezTo>
                  <a:cubicBezTo>
                    <a:pt x="290957" y="3232580"/>
                    <a:pt x="319687" y="3226103"/>
                    <a:pt x="346162" y="3214589"/>
                  </a:cubicBezTo>
                  <a:cubicBezTo>
                    <a:pt x="346727" y="3214229"/>
                    <a:pt x="347290" y="3214229"/>
                    <a:pt x="347853" y="3213870"/>
                  </a:cubicBezTo>
                  <a:cubicBezTo>
                    <a:pt x="447279" y="3167815"/>
                    <a:pt x="520512" y="3046201"/>
                    <a:pt x="521920" y="2850328"/>
                  </a:cubicBezTo>
                  <a:lnTo>
                    <a:pt x="521920" y="0"/>
                  </a:lnTo>
                  <a:lnTo>
                    <a:pt x="0" y="0"/>
                  </a:lnTo>
                  <a:lnTo>
                    <a:pt x="0" y="2848212"/>
                  </a:lnTo>
                  <a:cubicBezTo>
                    <a:pt x="1408" y="3046920"/>
                    <a:pt x="73514" y="3168535"/>
                    <a:pt x="174067" y="3213511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521920" cy="3172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5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8514242" y="1123102"/>
            <a:ext cx="4388732" cy="3261246"/>
          </a:xfrm>
          <a:custGeom>
            <a:avLst/>
            <a:gdLst/>
            <a:ahLst/>
            <a:cxnLst/>
            <a:rect l="l" t="t" r="r" b="b"/>
            <a:pathLst>
              <a:path w="6040380" h="3467371">
                <a:moveTo>
                  <a:pt x="0" y="0"/>
                </a:moveTo>
                <a:lnTo>
                  <a:pt x="6040380" y="0"/>
                </a:lnTo>
                <a:lnTo>
                  <a:pt x="6040380" y="3467372"/>
                </a:lnTo>
                <a:lnTo>
                  <a:pt x="0" y="346737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7150" b="-8914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2950944" y="2159815"/>
            <a:ext cx="5033823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r>
              <a:rPr lang="en-US" sz="4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Контактный</a:t>
            </a:r>
            <a:r>
              <a:rPr lang="en-US" sz="4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4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номер</a:t>
            </a:r>
            <a:endParaRPr lang="en-US" sz="4374" dirty="0">
              <a:solidFill>
                <a:srgbClr val="000000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710722" y="4964221"/>
            <a:ext cx="6634482" cy="986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3200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Номер</a:t>
            </a:r>
            <a:r>
              <a:rPr lang="en-US" sz="3200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и </a:t>
            </a:r>
            <a:r>
              <a:rPr lang="en-US" sz="3200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срок</a:t>
            </a:r>
            <a:r>
              <a:rPr lang="en-US" sz="3200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действия</a:t>
            </a:r>
            <a:r>
              <a:rPr lang="en-US" sz="3200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свидетельства</a:t>
            </a:r>
            <a:r>
              <a:rPr lang="en-US" sz="3200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об</a:t>
            </a:r>
            <a:r>
              <a:rPr lang="en-US" sz="3200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аттестации</a:t>
            </a:r>
            <a:r>
              <a:rPr lang="en-US" sz="3200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экскурсовода</a:t>
            </a:r>
            <a:r>
              <a:rPr lang="en-US" sz="3200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: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289092" y="5128930"/>
            <a:ext cx="6065132" cy="986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Перечень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тем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экскурсий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,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по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которым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пройдена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аттестация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: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003609" y="650577"/>
            <a:ext cx="7374692" cy="662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64"/>
              </a:lnSpc>
            </a:pPr>
            <a:r>
              <a:rPr lang="en-US" sz="4000" b="1" dirty="0">
                <a:solidFill>
                  <a:srgbClr val="FFFFFF"/>
                </a:solidFill>
                <a:latin typeface="Yanonne Kaffeesatz Regular Bold"/>
                <a:ea typeface="Yanonne Kaffeesatz Regular Bold"/>
                <a:cs typeface="Yanonne Kaffeesatz Regular Bold"/>
                <a:sym typeface="Yanonne Kaffeesatz Regular Bold"/>
              </a:rPr>
              <a:t>ДУДАРЁНОК НАДЕЖДА АЛЕКСАНДРОВНА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569391" y="2955370"/>
            <a:ext cx="5868726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64"/>
              </a:lnSpc>
            </a:pPr>
            <a:r>
              <a:rPr lang="en-US" sz="47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+375333709916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116041" y="6371828"/>
            <a:ext cx="5868726" cy="84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8"/>
              </a:lnSpc>
            </a:pPr>
            <a:r>
              <a:rPr lang="en-US" sz="29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№003833</a:t>
            </a:r>
          </a:p>
          <a:p>
            <a:pPr>
              <a:lnSpc>
                <a:spcPts val="3248"/>
              </a:lnSpc>
            </a:pPr>
            <a:r>
              <a:rPr lang="en-US" sz="29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с 23.02.2023 </a:t>
            </a:r>
            <a:r>
              <a:rPr lang="en-US" sz="29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по</a:t>
            </a:r>
            <a:r>
              <a:rPr lang="en-US" sz="29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22.02.2028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152846" y="6462929"/>
            <a:ext cx="5582758" cy="11994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24"/>
              </a:lnSpc>
            </a:pPr>
            <a:r>
              <a:rPr lang="en-US" sz="27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1. </a:t>
            </a:r>
            <a:r>
              <a:rPr lang="en-US" sz="27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По</a:t>
            </a:r>
            <a:r>
              <a:rPr lang="en-US" sz="27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7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страницам</a:t>
            </a:r>
            <a:r>
              <a:rPr lang="en-US" sz="27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7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истории</a:t>
            </a:r>
            <a:r>
              <a:rPr lang="en-US" sz="27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7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Браславщины</a:t>
            </a:r>
            <a:endParaRPr lang="ru-RU" sz="2700" dirty="0">
              <a:solidFill>
                <a:srgbClr val="F9F9F9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  <a:p>
            <a:pPr>
              <a:lnSpc>
                <a:spcPts val="3024"/>
              </a:lnSpc>
            </a:pPr>
            <a:r>
              <a:rPr lang="en-US" sz="27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( </a:t>
            </a:r>
            <a:r>
              <a:rPr lang="en-US" sz="27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Браслав</a:t>
            </a:r>
            <a:r>
              <a:rPr lang="en-US" sz="27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) ( </a:t>
            </a:r>
            <a:r>
              <a:rPr lang="en-US" sz="27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рус</a:t>
            </a:r>
            <a:r>
              <a:rPr lang="en-US" sz="27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.)</a:t>
            </a:r>
          </a:p>
          <a:p>
            <a:pPr>
              <a:lnSpc>
                <a:spcPts val="3584"/>
              </a:lnSpc>
            </a:pPr>
            <a:endParaRPr lang="en-US" sz="2700" dirty="0">
              <a:solidFill>
                <a:srgbClr val="F9F9F9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608892" y="-2818330"/>
            <a:ext cx="1374016" cy="7391400"/>
            <a:chOff x="0" y="0"/>
            <a:chExt cx="371638" cy="21929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1638" cy="2192981"/>
            </a:xfrm>
            <a:custGeom>
              <a:avLst/>
              <a:gdLst/>
              <a:ahLst/>
              <a:cxnLst/>
              <a:rect l="l" t="t" r="r" b="b"/>
              <a:pathLst>
                <a:path w="371638" h="2192981">
                  <a:moveTo>
                    <a:pt x="123946" y="2173912"/>
                  </a:moveTo>
                  <a:cubicBezTo>
                    <a:pt x="142999" y="2185426"/>
                    <a:pt x="164660" y="2192981"/>
                    <a:pt x="185919" y="2192981"/>
                  </a:cubicBezTo>
                  <a:cubicBezTo>
                    <a:pt x="207179" y="2192981"/>
                    <a:pt x="227636" y="2186504"/>
                    <a:pt x="246488" y="2174990"/>
                  </a:cubicBezTo>
                  <a:cubicBezTo>
                    <a:pt x="246890" y="2174631"/>
                    <a:pt x="247291" y="2174631"/>
                    <a:pt x="247692" y="2174271"/>
                  </a:cubicBezTo>
                  <a:cubicBezTo>
                    <a:pt x="318489" y="2128216"/>
                    <a:pt x="370635" y="2006602"/>
                    <a:pt x="371638" y="1833821"/>
                  </a:cubicBezTo>
                  <a:lnTo>
                    <a:pt x="371638" y="0"/>
                  </a:lnTo>
                  <a:lnTo>
                    <a:pt x="0" y="0"/>
                  </a:lnTo>
                  <a:lnTo>
                    <a:pt x="0" y="1832460"/>
                  </a:lnTo>
                  <a:cubicBezTo>
                    <a:pt x="1003" y="2007321"/>
                    <a:pt x="52346" y="2128936"/>
                    <a:pt x="123946" y="2173912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371638" cy="21326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5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3412" y="190361"/>
            <a:ext cx="1382464" cy="1382464"/>
          </a:xfrm>
          <a:custGeom>
            <a:avLst/>
            <a:gdLst/>
            <a:ahLst/>
            <a:cxnLst/>
            <a:rect l="l" t="t" r="r" b="b"/>
            <a:pathLst>
              <a:path w="1382464" h="1382464">
                <a:moveTo>
                  <a:pt x="0" y="0"/>
                </a:moveTo>
                <a:lnTo>
                  <a:pt x="1382465" y="0"/>
                </a:lnTo>
                <a:lnTo>
                  <a:pt x="1382465" y="1382464"/>
                </a:lnTo>
                <a:lnTo>
                  <a:pt x="0" y="13824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21898" y="2594763"/>
            <a:ext cx="1142875" cy="1142875"/>
          </a:xfrm>
          <a:custGeom>
            <a:avLst/>
            <a:gdLst/>
            <a:ahLst/>
            <a:cxnLst/>
            <a:rect l="l" t="t" r="r" b="b"/>
            <a:pathLst>
              <a:path w="1142875" h="1142875">
                <a:moveTo>
                  <a:pt x="0" y="0"/>
                </a:moveTo>
                <a:lnTo>
                  <a:pt x="1142876" y="0"/>
                </a:lnTo>
                <a:lnTo>
                  <a:pt x="1142876" y="1142876"/>
                </a:lnTo>
                <a:lnTo>
                  <a:pt x="0" y="1142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5400000">
            <a:off x="4987826" y="798358"/>
            <a:ext cx="848330" cy="5005870"/>
            <a:chOff x="0" y="0"/>
            <a:chExt cx="371638" cy="219298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1638" cy="2192981"/>
            </a:xfrm>
            <a:custGeom>
              <a:avLst/>
              <a:gdLst/>
              <a:ahLst/>
              <a:cxnLst/>
              <a:rect l="l" t="t" r="r" b="b"/>
              <a:pathLst>
                <a:path w="371638" h="2192981">
                  <a:moveTo>
                    <a:pt x="123946" y="2173912"/>
                  </a:moveTo>
                  <a:cubicBezTo>
                    <a:pt x="142999" y="2185426"/>
                    <a:pt x="164660" y="2192981"/>
                    <a:pt x="185919" y="2192981"/>
                  </a:cubicBezTo>
                  <a:cubicBezTo>
                    <a:pt x="207179" y="2192981"/>
                    <a:pt x="227636" y="2186504"/>
                    <a:pt x="246488" y="2174990"/>
                  </a:cubicBezTo>
                  <a:cubicBezTo>
                    <a:pt x="246890" y="2174631"/>
                    <a:pt x="247291" y="2174631"/>
                    <a:pt x="247692" y="2174271"/>
                  </a:cubicBezTo>
                  <a:cubicBezTo>
                    <a:pt x="318489" y="2128216"/>
                    <a:pt x="370635" y="2006602"/>
                    <a:pt x="371638" y="1833821"/>
                  </a:cubicBezTo>
                  <a:lnTo>
                    <a:pt x="371638" y="0"/>
                  </a:lnTo>
                  <a:lnTo>
                    <a:pt x="0" y="0"/>
                  </a:lnTo>
                  <a:lnTo>
                    <a:pt x="0" y="1832460"/>
                  </a:lnTo>
                  <a:cubicBezTo>
                    <a:pt x="1003" y="2007321"/>
                    <a:pt x="52346" y="2128936"/>
                    <a:pt x="123946" y="2173912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371638" cy="21326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5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469802" y="4617167"/>
            <a:ext cx="1160215" cy="1160215"/>
          </a:xfrm>
          <a:custGeom>
            <a:avLst/>
            <a:gdLst/>
            <a:ahLst/>
            <a:cxnLst/>
            <a:rect l="l" t="t" r="r" b="b"/>
            <a:pathLst>
              <a:path w="1160215" h="1160215">
                <a:moveTo>
                  <a:pt x="0" y="0"/>
                </a:moveTo>
                <a:lnTo>
                  <a:pt x="1160215" y="0"/>
                </a:lnTo>
                <a:lnTo>
                  <a:pt x="1160215" y="1160216"/>
                </a:lnTo>
                <a:lnTo>
                  <a:pt x="0" y="11602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 rot="-5400000">
            <a:off x="3436979" y="4189100"/>
            <a:ext cx="1602781" cy="5005870"/>
            <a:chOff x="0" y="0"/>
            <a:chExt cx="702149" cy="21929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02149" cy="2192981"/>
            </a:xfrm>
            <a:custGeom>
              <a:avLst/>
              <a:gdLst/>
              <a:ahLst/>
              <a:cxnLst/>
              <a:rect l="l" t="t" r="r" b="b"/>
              <a:pathLst>
                <a:path w="702149" h="2192981">
                  <a:moveTo>
                    <a:pt x="234176" y="2173912"/>
                  </a:moveTo>
                  <a:cubicBezTo>
                    <a:pt x="270174" y="2185426"/>
                    <a:pt x="311098" y="2192981"/>
                    <a:pt x="351264" y="2192981"/>
                  </a:cubicBezTo>
                  <a:cubicBezTo>
                    <a:pt x="391431" y="2192981"/>
                    <a:pt x="430081" y="2186504"/>
                    <a:pt x="465699" y="2174990"/>
                  </a:cubicBezTo>
                  <a:cubicBezTo>
                    <a:pt x="466458" y="2174631"/>
                    <a:pt x="467216" y="2174631"/>
                    <a:pt x="467973" y="2174271"/>
                  </a:cubicBezTo>
                  <a:cubicBezTo>
                    <a:pt x="601734" y="2128216"/>
                    <a:pt x="700255" y="2006602"/>
                    <a:pt x="702149" y="1833821"/>
                  </a:cubicBezTo>
                  <a:lnTo>
                    <a:pt x="702149" y="0"/>
                  </a:lnTo>
                  <a:lnTo>
                    <a:pt x="0" y="0"/>
                  </a:lnTo>
                  <a:lnTo>
                    <a:pt x="0" y="1832460"/>
                  </a:lnTo>
                  <a:cubicBezTo>
                    <a:pt x="1895" y="2007321"/>
                    <a:pt x="98900" y="2128936"/>
                    <a:pt x="234176" y="2173912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66675"/>
              <a:ext cx="702149" cy="21326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5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7410454" y="4604871"/>
            <a:ext cx="1012031" cy="1394578"/>
          </a:xfrm>
          <a:custGeom>
            <a:avLst/>
            <a:gdLst/>
            <a:ahLst/>
            <a:cxnLst/>
            <a:rect l="l" t="t" r="r" b="b"/>
            <a:pathLst>
              <a:path w="1012031" h="1394578">
                <a:moveTo>
                  <a:pt x="0" y="0"/>
                </a:moveTo>
                <a:lnTo>
                  <a:pt x="1012031" y="0"/>
                </a:lnTo>
                <a:lnTo>
                  <a:pt x="1012031" y="1394579"/>
                </a:lnTo>
                <a:lnTo>
                  <a:pt x="0" y="13945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 rot="-5400000">
            <a:off x="10372506" y="4049427"/>
            <a:ext cx="1469673" cy="5369715"/>
            <a:chOff x="0" y="0"/>
            <a:chExt cx="481152" cy="365045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81151" cy="3650457"/>
            </a:xfrm>
            <a:custGeom>
              <a:avLst/>
              <a:gdLst/>
              <a:ahLst/>
              <a:cxnLst/>
              <a:rect l="l" t="t" r="r" b="b"/>
              <a:pathLst>
                <a:path w="481151" h="3650457">
                  <a:moveTo>
                    <a:pt x="160470" y="3631388"/>
                  </a:moveTo>
                  <a:cubicBezTo>
                    <a:pt x="185138" y="3642902"/>
                    <a:pt x="213182" y="3650457"/>
                    <a:pt x="240705" y="3650457"/>
                  </a:cubicBezTo>
                  <a:cubicBezTo>
                    <a:pt x="268230" y="3650457"/>
                    <a:pt x="294715" y="3643981"/>
                    <a:pt x="319123" y="3632467"/>
                  </a:cubicBezTo>
                  <a:cubicBezTo>
                    <a:pt x="319643" y="3632107"/>
                    <a:pt x="320162" y="3632107"/>
                    <a:pt x="320681" y="3631748"/>
                  </a:cubicBezTo>
                  <a:cubicBezTo>
                    <a:pt x="412341" y="3585693"/>
                    <a:pt x="479853" y="3464079"/>
                    <a:pt x="481151" y="3258923"/>
                  </a:cubicBezTo>
                  <a:lnTo>
                    <a:pt x="481151" y="0"/>
                  </a:lnTo>
                  <a:lnTo>
                    <a:pt x="0" y="0"/>
                  </a:lnTo>
                  <a:lnTo>
                    <a:pt x="0" y="3256505"/>
                  </a:lnTo>
                  <a:cubicBezTo>
                    <a:pt x="1298" y="3464797"/>
                    <a:pt x="67771" y="3586413"/>
                    <a:pt x="160470" y="3631388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481152" cy="3590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5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9196218" y="455107"/>
            <a:ext cx="3420590" cy="3746760"/>
          </a:xfrm>
          <a:custGeom>
            <a:avLst/>
            <a:gdLst/>
            <a:ahLst/>
            <a:cxnLst/>
            <a:rect l="l" t="t" r="r" b="b"/>
            <a:pathLst>
              <a:path w="3844826" h="4806032">
                <a:moveTo>
                  <a:pt x="0" y="0"/>
                </a:moveTo>
                <a:lnTo>
                  <a:pt x="3844825" y="0"/>
                </a:lnTo>
                <a:lnTo>
                  <a:pt x="3844825" y="4806032"/>
                </a:lnTo>
                <a:lnTo>
                  <a:pt x="0" y="4806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3481072" y="1922785"/>
            <a:ext cx="5033823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r>
              <a:rPr lang="en-US" sz="4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Контактный</a:t>
            </a:r>
            <a:r>
              <a:rPr lang="en-US" sz="4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4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номер</a:t>
            </a:r>
            <a:endParaRPr lang="en-US" sz="4374" dirty="0">
              <a:solidFill>
                <a:srgbClr val="000000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684625" y="4843816"/>
            <a:ext cx="6037090" cy="986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Номер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и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срок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действия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свидетельства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об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аттестации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экскурсовода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: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501643" y="4790597"/>
            <a:ext cx="6634482" cy="986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Перечень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тем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экскурсий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,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по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которым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endParaRPr lang="ru-RU" sz="3374" dirty="0">
              <a:solidFill>
                <a:srgbClr val="000000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  <a:p>
            <a:pPr>
              <a:lnSpc>
                <a:spcPts val="3779"/>
              </a:lnSpc>
            </a:pP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пройдена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аттестация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: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563549" y="6107034"/>
            <a:ext cx="6674153" cy="1584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24"/>
              </a:lnSpc>
            </a:pPr>
            <a:r>
              <a:rPr lang="en-US" sz="27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1. </a:t>
            </a:r>
            <a:r>
              <a:rPr lang="en-US" sz="27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Историческая</a:t>
            </a:r>
            <a:r>
              <a:rPr lang="en-US" sz="27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7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Браславщина</a:t>
            </a:r>
            <a:r>
              <a:rPr lang="en-US" sz="27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endParaRPr lang="ru-RU" sz="2700" dirty="0">
              <a:solidFill>
                <a:srgbClr val="F9F9F9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  <a:p>
            <a:pPr>
              <a:lnSpc>
                <a:spcPts val="3024"/>
              </a:lnSpc>
            </a:pPr>
            <a:r>
              <a:rPr lang="en-US" sz="27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( д. </a:t>
            </a:r>
            <a:r>
              <a:rPr lang="en-US" sz="27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Устье-о.Кляштор-Браслав-костёл</a:t>
            </a:r>
            <a:endParaRPr lang="ru-RU" sz="2700" dirty="0">
              <a:solidFill>
                <a:srgbClr val="F9F9F9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  <a:p>
            <a:pPr>
              <a:lnSpc>
                <a:spcPts val="3024"/>
              </a:lnSpc>
            </a:pPr>
            <a:r>
              <a:rPr lang="en-US" sz="27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7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Девы</a:t>
            </a:r>
            <a:r>
              <a:rPr lang="en-US" sz="27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7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Марии</a:t>
            </a:r>
            <a:r>
              <a:rPr lang="en-US" sz="27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) (</a:t>
            </a:r>
            <a:r>
              <a:rPr lang="en-US" sz="27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рус</a:t>
            </a:r>
            <a:r>
              <a:rPr lang="en-US" sz="27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.)</a:t>
            </a:r>
          </a:p>
          <a:p>
            <a:pPr>
              <a:lnSpc>
                <a:spcPts val="3584"/>
              </a:lnSpc>
            </a:pPr>
            <a:endParaRPr lang="en-US" sz="2700" dirty="0">
              <a:solidFill>
                <a:srgbClr val="F9F9F9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2152500" y="580458"/>
            <a:ext cx="8053214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64"/>
              </a:lnSpc>
            </a:pPr>
            <a:r>
              <a:rPr lang="en-US" sz="4967" b="1" dirty="0">
                <a:solidFill>
                  <a:srgbClr val="FFFFFF"/>
                </a:solidFill>
                <a:latin typeface="Yanonne Kaffeesatz Regular Bold"/>
                <a:ea typeface="Yanonne Kaffeesatz Regular Bold"/>
                <a:cs typeface="Yanonne Kaffeesatz Regular Bold"/>
                <a:sym typeface="Yanonne Kaffeesatz Regular Bold"/>
              </a:rPr>
              <a:t>ЖЕРКО ЮРИЙ ВЛАДИМИРОВИЧ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549864" y="2932351"/>
            <a:ext cx="5868726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64"/>
              </a:lnSpc>
            </a:pPr>
            <a:r>
              <a:rPr lang="en-US" sz="47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+375296323292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859615" y="6161086"/>
            <a:ext cx="5868726" cy="84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8"/>
              </a:lnSpc>
            </a:pPr>
            <a:r>
              <a:rPr lang="en-US" sz="29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№002112</a:t>
            </a:r>
          </a:p>
          <a:p>
            <a:pPr>
              <a:lnSpc>
                <a:spcPts val="3248"/>
              </a:lnSpc>
            </a:pPr>
            <a:r>
              <a:rPr lang="en-US" sz="29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с 20.05.2021 </a:t>
            </a:r>
            <a:r>
              <a:rPr lang="en-US" sz="29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по</a:t>
            </a:r>
            <a:r>
              <a:rPr lang="en-US" sz="29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20.05.2026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993" y="130884"/>
            <a:ext cx="1382464" cy="1382464"/>
          </a:xfrm>
          <a:custGeom>
            <a:avLst/>
            <a:gdLst/>
            <a:ahLst/>
            <a:cxnLst/>
            <a:rect l="l" t="t" r="r" b="b"/>
            <a:pathLst>
              <a:path w="1382464" h="1382464">
                <a:moveTo>
                  <a:pt x="0" y="0"/>
                </a:moveTo>
                <a:lnTo>
                  <a:pt x="1382465" y="0"/>
                </a:lnTo>
                <a:lnTo>
                  <a:pt x="1382465" y="1382464"/>
                </a:lnTo>
                <a:lnTo>
                  <a:pt x="0" y="13824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4905635" y="-3213095"/>
            <a:ext cx="1374016" cy="8107863"/>
            <a:chOff x="0" y="0"/>
            <a:chExt cx="371638" cy="21929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1638" cy="2192981"/>
            </a:xfrm>
            <a:custGeom>
              <a:avLst/>
              <a:gdLst/>
              <a:ahLst/>
              <a:cxnLst/>
              <a:rect l="l" t="t" r="r" b="b"/>
              <a:pathLst>
                <a:path w="371638" h="2192981">
                  <a:moveTo>
                    <a:pt x="123946" y="2173912"/>
                  </a:moveTo>
                  <a:cubicBezTo>
                    <a:pt x="142999" y="2185426"/>
                    <a:pt x="164660" y="2192981"/>
                    <a:pt x="185919" y="2192981"/>
                  </a:cubicBezTo>
                  <a:cubicBezTo>
                    <a:pt x="207179" y="2192981"/>
                    <a:pt x="227636" y="2186504"/>
                    <a:pt x="246488" y="2174990"/>
                  </a:cubicBezTo>
                  <a:cubicBezTo>
                    <a:pt x="246890" y="2174631"/>
                    <a:pt x="247291" y="2174631"/>
                    <a:pt x="247692" y="2174271"/>
                  </a:cubicBezTo>
                  <a:cubicBezTo>
                    <a:pt x="318489" y="2128216"/>
                    <a:pt x="370635" y="2006602"/>
                    <a:pt x="371638" y="1833821"/>
                  </a:cubicBezTo>
                  <a:lnTo>
                    <a:pt x="371638" y="0"/>
                  </a:lnTo>
                  <a:lnTo>
                    <a:pt x="0" y="0"/>
                  </a:lnTo>
                  <a:lnTo>
                    <a:pt x="0" y="1832460"/>
                  </a:lnTo>
                  <a:cubicBezTo>
                    <a:pt x="1003" y="2007321"/>
                    <a:pt x="52346" y="2128936"/>
                    <a:pt x="123946" y="2173912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371638" cy="21326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5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72582" y="2673045"/>
            <a:ext cx="1142875" cy="1142875"/>
          </a:xfrm>
          <a:custGeom>
            <a:avLst/>
            <a:gdLst/>
            <a:ahLst/>
            <a:cxnLst/>
            <a:rect l="l" t="t" r="r" b="b"/>
            <a:pathLst>
              <a:path w="1142875" h="1142875">
                <a:moveTo>
                  <a:pt x="0" y="0"/>
                </a:moveTo>
                <a:lnTo>
                  <a:pt x="1142876" y="0"/>
                </a:lnTo>
                <a:lnTo>
                  <a:pt x="1142876" y="1142876"/>
                </a:lnTo>
                <a:lnTo>
                  <a:pt x="0" y="1142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5400000">
            <a:off x="5300631" y="851823"/>
            <a:ext cx="848330" cy="5005870"/>
            <a:chOff x="0" y="0"/>
            <a:chExt cx="371638" cy="219298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1638" cy="2192981"/>
            </a:xfrm>
            <a:custGeom>
              <a:avLst/>
              <a:gdLst/>
              <a:ahLst/>
              <a:cxnLst/>
              <a:rect l="l" t="t" r="r" b="b"/>
              <a:pathLst>
                <a:path w="371638" h="2192981">
                  <a:moveTo>
                    <a:pt x="123946" y="2173912"/>
                  </a:moveTo>
                  <a:cubicBezTo>
                    <a:pt x="142999" y="2185426"/>
                    <a:pt x="164660" y="2192981"/>
                    <a:pt x="185919" y="2192981"/>
                  </a:cubicBezTo>
                  <a:cubicBezTo>
                    <a:pt x="207179" y="2192981"/>
                    <a:pt x="227636" y="2186504"/>
                    <a:pt x="246488" y="2174990"/>
                  </a:cubicBezTo>
                  <a:cubicBezTo>
                    <a:pt x="246890" y="2174631"/>
                    <a:pt x="247291" y="2174631"/>
                    <a:pt x="247692" y="2174271"/>
                  </a:cubicBezTo>
                  <a:cubicBezTo>
                    <a:pt x="318489" y="2128216"/>
                    <a:pt x="370635" y="2006602"/>
                    <a:pt x="371638" y="1833821"/>
                  </a:cubicBezTo>
                  <a:lnTo>
                    <a:pt x="371638" y="0"/>
                  </a:lnTo>
                  <a:lnTo>
                    <a:pt x="0" y="0"/>
                  </a:lnTo>
                  <a:lnTo>
                    <a:pt x="0" y="1832460"/>
                  </a:lnTo>
                  <a:cubicBezTo>
                    <a:pt x="1003" y="2007321"/>
                    <a:pt x="52346" y="2128936"/>
                    <a:pt x="123946" y="2173912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371638" cy="21326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5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427951" y="4508351"/>
            <a:ext cx="1160215" cy="1160215"/>
          </a:xfrm>
          <a:custGeom>
            <a:avLst/>
            <a:gdLst/>
            <a:ahLst/>
            <a:cxnLst/>
            <a:rect l="l" t="t" r="r" b="b"/>
            <a:pathLst>
              <a:path w="1160215" h="1160215">
                <a:moveTo>
                  <a:pt x="0" y="0"/>
                </a:moveTo>
                <a:lnTo>
                  <a:pt x="1160215" y="0"/>
                </a:lnTo>
                <a:lnTo>
                  <a:pt x="1160215" y="1160216"/>
                </a:lnTo>
                <a:lnTo>
                  <a:pt x="0" y="11602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 rot="-5400000">
            <a:off x="3498807" y="4189100"/>
            <a:ext cx="1602781" cy="5005870"/>
            <a:chOff x="0" y="0"/>
            <a:chExt cx="702149" cy="21929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02149" cy="2192981"/>
            </a:xfrm>
            <a:custGeom>
              <a:avLst/>
              <a:gdLst/>
              <a:ahLst/>
              <a:cxnLst/>
              <a:rect l="l" t="t" r="r" b="b"/>
              <a:pathLst>
                <a:path w="702149" h="2192981">
                  <a:moveTo>
                    <a:pt x="234176" y="2173912"/>
                  </a:moveTo>
                  <a:cubicBezTo>
                    <a:pt x="270174" y="2185426"/>
                    <a:pt x="311098" y="2192981"/>
                    <a:pt x="351264" y="2192981"/>
                  </a:cubicBezTo>
                  <a:cubicBezTo>
                    <a:pt x="391431" y="2192981"/>
                    <a:pt x="430081" y="2186504"/>
                    <a:pt x="465699" y="2174990"/>
                  </a:cubicBezTo>
                  <a:cubicBezTo>
                    <a:pt x="466458" y="2174631"/>
                    <a:pt x="467216" y="2174631"/>
                    <a:pt x="467973" y="2174271"/>
                  </a:cubicBezTo>
                  <a:cubicBezTo>
                    <a:pt x="601734" y="2128216"/>
                    <a:pt x="700255" y="2006602"/>
                    <a:pt x="702149" y="1833821"/>
                  </a:cubicBezTo>
                  <a:lnTo>
                    <a:pt x="702149" y="0"/>
                  </a:lnTo>
                  <a:lnTo>
                    <a:pt x="0" y="0"/>
                  </a:lnTo>
                  <a:lnTo>
                    <a:pt x="0" y="1832460"/>
                  </a:lnTo>
                  <a:cubicBezTo>
                    <a:pt x="1895" y="2007321"/>
                    <a:pt x="98900" y="2128936"/>
                    <a:pt x="234176" y="2173912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66675"/>
              <a:ext cx="702149" cy="21326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5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7297722" y="4391169"/>
            <a:ext cx="1012031" cy="1394578"/>
          </a:xfrm>
          <a:custGeom>
            <a:avLst/>
            <a:gdLst/>
            <a:ahLst/>
            <a:cxnLst/>
            <a:rect l="l" t="t" r="r" b="b"/>
            <a:pathLst>
              <a:path w="1012031" h="1394578">
                <a:moveTo>
                  <a:pt x="0" y="0"/>
                </a:moveTo>
                <a:lnTo>
                  <a:pt x="1012031" y="0"/>
                </a:lnTo>
                <a:lnTo>
                  <a:pt x="1012031" y="1394579"/>
                </a:lnTo>
                <a:lnTo>
                  <a:pt x="0" y="13945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BY" dirty="0"/>
          </a:p>
        </p:txBody>
      </p:sp>
      <p:grpSp>
        <p:nvGrpSpPr>
          <p:cNvPr id="15" name="Group 15"/>
          <p:cNvGrpSpPr/>
          <p:nvPr/>
        </p:nvGrpSpPr>
        <p:grpSpPr>
          <a:xfrm rot="-5400000">
            <a:off x="9642437" y="4543679"/>
            <a:ext cx="2512282" cy="5177645"/>
            <a:chOff x="0" y="0"/>
            <a:chExt cx="1255754" cy="365045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55754" cy="3650457"/>
            </a:xfrm>
            <a:custGeom>
              <a:avLst/>
              <a:gdLst/>
              <a:ahLst/>
              <a:cxnLst/>
              <a:rect l="l" t="t" r="r" b="b"/>
              <a:pathLst>
                <a:path w="1255754" h="3650457">
                  <a:moveTo>
                    <a:pt x="418811" y="3631388"/>
                  </a:moveTo>
                  <a:cubicBezTo>
                    <a:pt x="483190" y="3642902"/>
                    <a:pt x="556381" y="3650457"/>
                    <a:pt x="628215" y="3650457"/>
                  </a:cubicBezTo>
                  <a:cubicBezTo>
                    <a:pt x="700052" y="3650457"/>
                    <a:pt x="769176" y="3643981"/>
                    <a:pt x="832877" y="3632467"/>
                  </a:cubicBezTo>
                  <a:cubicBezTo>
                    <a:pt x="834234" y="3632107"/>
                    <a:pt x="835589" y="3632107"/>
                    <a:pt x="836943" y="3631748"/>
                  </a:cubicBezTo>
                  <a:cubicBezTo>
                    <a:pt x="1076167" y="3585693"/>
                    <a:pt x="1252366" y="3464079"/>
                    <a:pt x="1255754" y="3258923"/>
                  </a:cubicBezTo>
                  <a:lnTo>
                    <a:pt x="1255754" y="0"/>
                  </a:lnTo>
                  <a:lnTo>
                    <a:pt x="0" y="0"/>
                  </a:lnTo>
                  <a:lnTo>
                    <a:pt x="0" y="3256505"/>
                  </a:lnTo>
                  <a:cubicBezTo>
                    <a:pt x="3388" y="3464797"/>
                    <a:pt x="176876" y="3586413"/>
                    <a:pt x="418811" y="3631388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1255754" cy="3590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5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0058400" y="554768"/>
            <a:ext cx="2634986" cy="3072055"/>
          </a:xfrm>
          <a:custGeom>
            <a:avLst/>
            <a:gdLst/>
            <a:ahLst/>
            <a:cxnLst/>
            <a:rect l="l" t="t" r="r" b="b"/>
            <a:pathLst>
              <a:path w="4504395" h="4521721">
                <a:moveTo>
                  <a:pt x="0" y="0"/>
                </a:moveTo>
                <a:lnTo>
                  <a:pt x="4504395" y="0"/>
                </a:lnTo>
                <a:lnTo>
                  <a:pt x="4504395" y="4521721"/>
                </a:lnTo>
                <a:lnTo>
                  <a:pt x="0" y="452172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0638" t="-16311" r="-10964" b="-2705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3657601" y="1968350"/>
            <a:ext cx="5033823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r>
              <a:rPr lang="en-US" sz="4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Контактный</a:t>
            </a:r>
            <a:r>
              <a:rPr lang="en-US" sz="4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4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номер</a:t>
            </a:r>
            <a:endParaRPr lang="en-US" sz="4374" dirty="0">
              <a:solidFill>
                <a:srgbClr val="000000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878818" y="4517875"/>
            <a:ext cx="6634482" cy="986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Номер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и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срок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действия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свидетельства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endParaRPr lang="ru-RU" sz="3374" dirty="0">
              <a:solidFill>
                <a:srgbClr val="000000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  <a:p>
            <a:pPr>
              <a:lnSpc>
                <a:spcPts val="3779"/>
              </a:lnSpc>
            </a:pP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об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аттестации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экскурсовода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: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309753" y="4504408"/>
            <a:ext cx="6634482" cy="986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Перечень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тем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экскурсий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,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по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которым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endParaRPr lang="ru-RU" sz="3374" dirty="0">
              <a:solidFill>
                <a:srgbClr val="000000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  <a:p>
            <a:pPr>
              <a:lnSpc>
                <a:spcPts val="3779"/>
              </a:lnSpc>
            </a:pP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пройдена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аттестация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: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474729" y="420328"/>
            <a:ext cx="8053214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64"/>
              </a:lnSpc>
            </a:pPr>
            <a:r>
              <a:rPr lang="en-US" sz="4967" b="1" dirty="0">
                <a:solidFill>
                  <a:srgbClr val="FFFFFF"/>
                </a:solidFill>
                <a:latin typeface="Yanonne Kaffeesatz Regular Bold"/>
                <a:ea typeface="Yanonne Kaffeesatz Regular Bold"/>
                <a:cs typeface="Yanonne Kaffeesatz Regular Bold"/>
                <a:sym typeface="Yanonne Kaffeesatz Regular Bold"/>
              </a:rPr>
              <a:t>МАКАРЕВИЧ ИРИНА ГЕОРГИЕВНА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752485" y="3004430"/>
            <a:ext cx="5868726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64"/>
              </a:lnSpc>
            </a:pPr>
            <a:r>
              <a:rPr lang="en-US" sz="47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+375333063929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935012" y="6284243"/>
            <a:ext cx="5868726" cy="84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8"/>
              </a:lnSpc>
            </a:pPr>
            <a:r>
              <a:rPr lang="en-US" sz="29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№004162</a:t>
            </a:r>
          </a:p>
          <a:p>
            <a:pPr>
              <a:lnSpc>
                <a:spcPts val="3248"/>
              </a:lnSpc>
            </a:pPr>
            <a:r>
              <a:rPr lang="en-US" sz="29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с 27.10.2023 </a:t>
            </a:r>
            <a:r>
              <a:rPr lang="en-US" sz="29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по</a:t>
            </a:r>
            <a:r>
              <a:rPr lang="en-US" sz="29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26.10.2028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208815" y="6243612"/>
            <a:ext cx="6674153" cy="2392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48" lvl="1" indent="-291474">
              <a:lnSpc>
                <a:spcPts val="3024"/>
              </a:lnSpc>
              <a:buAutoNum type="arabicPeriod"/>
            </a:pPr>
            <a:r>
              <a:rPr lang="en-US" sz="23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3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Гара</a:t>
            </a:r>
            <a:r>
              <a:rPr lang="en-US" sz="23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3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Маяк</a:t>
            </a:r>
            <a:r>
              <a:rPr lang="en-US" sz="23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. </a:t>
            </a:r>
            <a:r>
              <a:rPr lang="en-US" sz="23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Бы</a:t>
            </a:r>
            <a:r>
              <a:rPr lang="en-US" sz="23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3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на</a:t>
            </a:r>
            <a:r>
              <a:rPr lang="en-US" sz="23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3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далоні</a:t>
            </a:r>
            <a:r>
              <a:rPr lang="en-US" sz="23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3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ўскраек</a:t>
            </a:r>
            <a:r>
              <a:rPr lang="en-US" sz="23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3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роднае</a:t>
            </a:r>
            <a:r>
              <a:rPr lang="en-US" sz="23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3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зямлі</a:t>
            </a:r>
            <a:r>
              <a:rPr lang="en-US" sz="23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endParaRPr lang="ru-RU" sz="2300" spc="13" dirty="0">
              <a:solidFill>
                <a:srgbClr val="F9F9F9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  <a:p>
            <a:pPr marL="291474" lvl="1">
              <a:lnSpc>
                <a:spcPts val="3024"/>
              </a:lnSpc>
            </a:pPr>
            <a:r>
              <a:rPr lang="en-US" sz="23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(</a:t>
            </a:r>
            <a:r>
              <a:rPr lang="en-US" sz="23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Браслаў</a:t>
            </a:r>
            <a:r>
              <a:rPr lang="en-US" sz="23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– </a:t>
            </a:r>
            <a:r>
              <a:rPr lang="en-US" sz="23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мікрараён</a:t>
            </a:r>
            <a:r>
              <a:rPr lang="en-US" sz="23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3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Юдаўка</a:t>
            </a:r>
            <a:r>
              <a:rPr lang="en-US" sz="23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– </a:t>
            </a:r>
            <a:r>
              <a:rPr lang="en-US" sz="23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возера</a:t>
            </a:r>
            <a:r>
              <a:rPr lang="en-US" sz="23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3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Ельня</a:t>
            </a:r>
            <a:r>
              <a:rPr lang="en-US" sz="23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–</a:t>
            </a:r>
            <a:endParaRPr lang="ru-RU" sz="2300" spc="13" dirty="0">
              <a:solidFill>
                <a:srgbClr val="F9F9F9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  <a:p>
            <a:pPr marL="291474" lvl="1">
              <a:lnSpc>
                <a:spcPts val="3024"/>
              </a:lnSpc>
            </a:pPr>
            <a:r>
              <a:rPr lang="en-US" sz="23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3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в.Струста</a:t>
            </a:r>
            <a:r>
              <a:rPr lang="en-US" sz="23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– </a:t>
            </a:r>
            <a:r>
              <a:rPr lang="en-US" sz="23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урочышча</a:t>
            </a:r>
            <a:r>
              <a:rPr lang="en-US" sz="23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3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Окменіца</a:t>
            </a:r>
            <a:r>
              <a:rPr lang="en-US" sz="23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– </a:t>
            </a:r>
            <a:r>
              <a:rPr lang="en-US" sz="23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возера</a:t>
            </a:r>
            <a:r>
              <a:rPr lang="en-US" sz="23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3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Струста</a:t>
            </a:r>
            <a:r>
              <a:rPr lang="en-US" sz="23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–</a:t>
            </a:r>
            <a:endParaRPr lang="ru-RU" sz="2300" spc="13" dirty="0">
              <a:solidFill>
                <a:srgbClr val="F9F9F9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  <a:p>
            <a:pPr marL="291474" lvl="1">
              <a:lnSpc>
                <a:spcPts val="3024"/>
              </a:lnSpc>
            </a:pPr>
            <a:r>
              <a:rPr lang="en-US" sz="23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3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аглядная</a:t>
            </a:r>
            <a:r>
              <a:rPr lang="en-US" sz="23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3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вышка</a:t>
            </a:r>
            <a:r>
              <a:rPr lang="en-US" sz="23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3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на</a:t>
            </a:r>
            <a:r>
              <a:rPr lang="en-US" sz="23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3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гары</a:t>
            </a:r>
            <a:r>
              <a:rPr lang="en-US" sz="23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3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Маяк</a:t>
            </a:r>
            <a:r>
              <a:rPr lang="en-US" sz="23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)(</a:t>
            </a:r>
            <a:r>
              <a:rPr lang="en-US" sz="23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рус</a:t>
            </a:r>
            <a:r>
              <a:rPr lang="en-US" sz="23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.)</a:t>
            </a:r>
          </a:p>
          <a:p>
            <a:pPr>
              <a:lnSpc>
                <a:spcPts val="3024"/>
              </a:lnSpc>
            </a:pPr>
            <a:endParaRPr lang="en-US" sz="2700" spc="13" dirty="0">
              <a:solidFill>
                <a:srgbClr val="F9F9F9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  <a:p>
            <a:pPr>
              <a:lnSpc>
                <a:spcPts val="3584"/>
              </a:lnSpc>
            </a:pPr>
            <a:endParaRPr lang="en-US" sz="2700" spc="13" dirty="0">
              <a:solidFill>
                <a:srgbClr val="F9F9F9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6937" y="231336"/>
            <a:ext cx="1382464" cy="1382464"/>
          </a:xfrm>
          <a:custGeom>
            <a:avLst/>
            <a:gdLst/>
            <a:ahLst/>
            <a:cxnLst/>
            <a:rect l="l" t="t" r="r" b="b"/>
            <a:pathLst>
              <a:path w="1382464" h="1382464">
                <a:moveTo>
                  <a:pt x="0" y="0"/>
                </a:moveTo>
                <a:lnTo>
                  <a:pt x="1382465" y="0"/>
                </a:lnTo>
                <a:lnTo>
                  <a:pt x="1382465" y="1382464"/>
                </a:lnTo>
                <a:lnTo>
                  <a:pt x="0" y="13824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4837491" y="-2973656"/>
            <a:ext cx="1374016" cy="7696202"/>
            <a:chOff x="0" y="0"/>
            <a:chExt cx="371638" cy="21929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1638" cy="2192981"/>
            </a:xfrm>
            <a:custGeom>
              <a:avLst/>
              <a:gdLst/>
              <a:ahLst/>
              <a:cxnLst/>
              <a:rect l="l" t="t" r="r" b="b"/>
              <a:pathLst>
                <a:path w="371638" h="2192981">
                  <a:moveTo>
                    <a:pt x="123946" y="2173912"/>
                  </a:moveTo>
                  <a:cubicBezTo>
                    <a:pt x="142999" y="2185426"/>
                    <a:pt x="164660" y="2192981"/>
                    <a:pt x="185919" y="2192981"/>
                  </a:cubicBezTo>
                  <a:cubicBezTo>
                    <a:pt x="207179" y="2192981"/>
                    <a:pt x="227636" y="2186504"/>
                    <a:pt x="246488" y="2174990"/>
                  </a:cubicBezTo>
                  <a:cubicBezTo>
                    <a:pt x="246890" y="2174631"/>
                    <a:pt x="247291" y="2174631"/>
                    <a:pt x="247692" y="2174271"/>
                  </a:cubicBezTo>
                  <a:cubicBezTo>
                    <a:pt x="318489" y="2128216"/>
                    <a:pt x="370635" y="2006602"/>
                    <a:pt x="371638" y="1833821"/>
                  </a:cubicBezTo>
                  <a:lnTo>
                    <a:pt x="371638" y="0"/>
                  </a:lnTo>
                  <a:lnTo>
                    <a:pt x="0" y="0"/>
                  </a:lnTo>
                  <a:lnTo>
                    <a:pt x="0" y="1832460"/>
                  </a:lnTo>
                  <a:cubicBezTo>
                    <a:pt x="1003" y="2007321"/>
                    <a:pt x="52346" y="2128936"/>
                    <a:pt x="123946" y="2173912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371638" cy="21326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5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19162" y="2634416"/>
            <a:ext cx="1142875" cy="1142875"/>
          </a:xfrm>
          <a:custGeom>
            <a:avLst/>
            <a:gdLst/>
            <a:ahLst/>
            <a:cxnLst/>
            <a:rect l="l" t="t" r="r" b="b"/>
            <a:pathLst>
              <a:path w="1142875" h="1142875">
                <a:moveTo>
                  <a:pt x="0" y="0"/>
                </a:moveTo>
                <a:lnTo>
                  <a:pt x="1142876" y="0"/>
                </a:lnTo>
                <a:lnTo>
                  <a:pt x="1142876" y="1142876"/>
                </a:lnTo>
                <a:lnTo>
                  <a:pt x="0" y="1142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5400000">
            <a:off x="4833726" y="809236"/>
            <a:ext cx="848330" cy="5005870"/>
            <a:chOff x="0" y="0"/>
            <a:chExt cx="371638" cy="219298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1638" cy="2192981"/>
            </a:xfrm>
            <a:custGeom>
              <a:avLst/>
              <a:gdLst/>
              <a:ahLst/>
              <a:cxnLst/>
              <a:rect l="l" t="t" r="r" b="b"/>
              <a:pathLst>
                <a:path w="371638" h="2192981">
                  <a:moveTo>
                    <a:pt x="123946" y="2173912"/>
                  </a:moveTo>
                  <a:cubicBezTo>
                    <a:pt x="142999" y="2185426"/>
                    <a:pt x="164660" y="2192981"/>
                    <a:pt x="185919" y="2192981"/>
                  </a:cubicBezTo>
                  <a:cubicBezTo>
                    <a:pt x="207179" y="2192981"/>
                    <a:pt x="227636" y="2186504"/>
                    <a:pt x="246488" y="2174990"/>
                  </a:cubicBezTo>
                  <a:cubicBezTo>
                    <a:pt x="246890" y="2174631"/>
                    <a:pt x="247291" y="2174631"/>
                    <a:pt x="247692" y="2174271"/>
                  </a:cubicBezTo>
                  <a:cubicBezTo>
                    <a:pt x="318489" y="2128216"/>
                    <a:pt x="370635" y="2006602"/>
                    <a:pt x="371638" y="1833821"/>
                  </a:cubicBezTo>
                  <a:lnTo>
                    <a:pt x="371638" y="0"/>
                  </a:lnTo>
                  <a:lnTo>
                    <a:pt x="0" y="0"/>
                  </a:lnTo>
                  <a:lnTo>
                    <a:pt x="0" y="1832460"/>
                  </a:lnTo>
                  <a:cubicBezTo>
                    <a:pt x="1003" y="2007321"/>
                    <a:pt x="52346" y="2128936"/>
                    <a:pt x="123946" y="2173912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371638" cy="21326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5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513156" y="4702341"/>
            <a:ext cx="1160215" cy="1160215"/>
          </a:xfrm>
          <a:custGeom>
            <a:avLst/>
            <a:gdLst/>
            <a:ahLst/>
            <a:cxnLst/>
            <a:rect l="l" t="t" r="r" b="b"/>
            <a:pathLst>
              <a:path w="1160215" h="1160215">
                <a:moveTo>
                  <a:pt x="0" y="0"/>
                </a:moveTo>
                <a:lnTo>
                  <a:pt x="1160215" y="0"/>
                </a:lnTo>
                <a:lnTo>
                  <a:pt x="1160215" y="1160216"/>
                </a:lnTo>
                <a:lnTo>
                  <a:pt x="0" y="11602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 rot="-5400000">
            <a:off x="3374916" y="4265041"/>
            <a:ext cx="1602781" cy="5005870"/>
            <a:chOff x="0" y="0"/>
            <a:chExt cx="702149" cy="21929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02149" cy="2192981"/>
            </a:xfrm>
            <a:custGeom>
              <a:avLst/>
              <a:gdLst/>
              <a:ahLst/>
              <a:cxnLst/>
              <a:rect l="l" t="t" r="r" b="b"/>
              <a:pathLst>
                <a:path w="702149" h="2192981">
                  <a:moveTo>
                    <a:pt x="234176" y="2173912"/>
                  </a:moveTo>
                  <a:cubicBezTo>
                    <a:pt x="270174" y="2185426"/>
                    <a:pt x="311098" y="2192981"/>
                    <a:pt x="351264" y="2192981"/>
                  </a:cubicBezTo>
                  <a:cubicBezTo>
                    <a:pt x="391431" y="2192981"/>
                    <a:pt x="430081" y="2186504"/>
                    <a:pt x="465699" y="2174990"/>
                  </a:cubicBezTo>
                  <a:cubicBezTo>
                    <a:pt x="466458" y="2174631"/>
                    <a:pt x="467216" y="2174631"/>
                    <a:pt x="467973" y="2174271"/>
                  </a:cubicBezTo>
                  <a:cubicBezTo>
                    <a:pt x="601734" y="2128216"/>
                    <a:pt x="700255" y="2006602"/>
                    <a:pt x="702149" y="1833821"/>
                  </a:cubicBezTo>
                  <a:lnTo>
                    <a:pt x="702149" y="0"/>
                  </a:lnTo>
                  <a:lnTo>
                    <a:pt x="0" y="0"/>
                  </a:lnTo>
                  <a:lnTo>
                    <a:pt x="0" y="1832460"/>
                  </a:lnTo>
                  <a:cubicBezTo>
                    <a:pt x="1895" y="2007321"/>
                    <a:pt x="98900" y="2128936"/>
                    <a:pt x="234176" y="2173912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66675"/>
              <a:ext cx="702149" cy="21326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5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7526344" y="4682173"/>
            <a:ext cx="1012031" cy="1394578"/>
          </a:xfrm>
          <a:custGeom>
            <a:avLst/>
            <a:gdLst/>
            <a:ahLst/>
            <a:cxnLst/>
            <a:rect l="l" t="t" r="r" b="b"/>
            <a:pathLst>
              <a:path w="1012031" h="1394578">
                <a:moveTo>
                  <a:pt x="0" y="0"/>
                </a:moveTo>
                <a:lnTo>
                  <a:pt x="1012031" y="0"/>
                </a:lnTo>
                <a:lnTo>
                  <a:pt x="1012031" y="1394579"/>
                </a:lnTo>
                <a:lnTo>
                  <a:pt x="0" y="13945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 rot="-5400000">
            <a:off x="10403047" y="4291042"/>
            <a:ext cx="1339825" cy="5069169"/>
            <a:chOff x="0" y="0"/>
            <a:chExt cx="669706" cy="365045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69706" cy="3650457"/>
            </a:xfrm>
            <a:custGeom>
              <a:avLst/>
              <a:gdLst/>
              <a:ahLst/>
              <a:cxnLst/>
              <a:rect l="l" t="t" r="r" b="b"/>
              <a:pathLst>
                <a:path w="669706" h="3650457">
                  <a:moveTo>
                    <a:pt x="223356" y="3631388"/>
                  </a:moveTo>
                  <a:cubicBezTo>
                    <a:pt x="257690" y="3642902"/>
                    <a:pt x="296724" y="3650457"/>
                    <a:pt x="335033" y="3650457"/>
                  </a:cubicBezTo>
                  <a:cubicBezTo>
                    <a:pt x="373344" y="3650457"/>
                    <a:pt x="410209" y="3643981"/>
                    <a:pt x="444181" y="3632467"/>
                  </a:cubicBezTo>
                  <a:cubicBezTo>
                    <a:pt x="444905" y="3632107"/>
                    <a:pt x="445628" y="3632107"/>
                    <a:pt x="446350" y="3631748"/>
                  </a:cubicBezTo>
                  <a:cubicBezTo>
                    <a:pt x="573930" y="3585693"/>
                    <a:pt x="667899" y="3464079"/>
                    <a:pt x="669706" y="3258923"/>
                  </a:cubicBezTo>
                  <a:lnTo>
                    <a:pt x="669706" y="0"/>
                  </a:lnTo>
                  <a:lnTo>
                    <a:pt x="0" y="0"/>
                  </a:lnTo>
                  <a:lnTo>
                    <a:pt x="0" y="3256505"/>
                  </a:lnTo>
                  <a:cubicBezTo>
                    <a:pt x="1807" y="3464797"/>
                    <a:pt x="94330" y="3586413"/>
                    <a:pt x="223356" y="3631388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669706" cy="3590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5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9524798" y="539082"/>
            <a:ext cx="3200602" cy="3504677"/>
          </a:xfrm>
          <a:custGeom>
            <a:avLst/>
            <a:gdLst/>
            <a:ahLst/>
            <a:cxnLst/>
            <a:rect l="l" t="t" r="r" b="b"/>
            <a:pathLst>
              <a:path w="3887187" h="4497053">
                <a:moveTo>
                  <a:pt x="0" y="0"/>
                </a:moveTo>
                <a:lnTo>
                  <a:pt x="3887187" y="0"/>
                </a:lnTo>
                <a:lnTo>
                  <a:pt x="3887187" y="4497053"/>
                </a:lnTo>
                <a:lnTo>
                  <a:pt x="0" y="449705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311" t="-28561" b="-14705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3816444" y="1838613"/>
            <a:ext cx="5033823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r>
              <a:rPr lang="en-US" sz="4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Контактный</a:t>
            </a:r>
            <a:r>
              <a:rPr lang="en-US" sz="4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4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номер</a:t>
            </a:r>
            <a:endParaRPr lang="en-US" sz="4374" dirty="0">
              <a:solidFill>
                <a:srgbClr val="000000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806680" y="4702341"/>
            <a:ext cx="5740020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Номер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и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срок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действия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свидетельства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об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аттестации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экскурсовода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: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538375" y="4789055"/>
            <a:ext cx="6634482" cy="986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Перечень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тем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экскурсий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,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по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которым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endParaRPr lang="ru-RU" sz="3374" dirty="0">
              <a:solidFill>
                <a:srgbClr val="000000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  <a:p>
            <a:pPr>
              <a:lnSpc>
                <a:spcPts val="3779"/>
              </a:lnSpc>
            </a:pP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пройдена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аттестация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: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306749" y="524061"/>
            <a:ext cx="8053214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64"/>
              </a:lnSpc>
            </a:pPr>
            <a:r>
              <a:rPr lang="en-US" sz="4967" b="1" dirty="0">
                <a:solidFill>
                  <a:srgbClr val="FFFFFF"/>
                </a:solidFill>
                <a:latin typeface="Yanonne Kaffeesatz Regular Bold"/>
                <a:ea typeface="Yanonne Kaffeesatz Regular Bold"/>
                <a:cs typeface="Yanonne Kaffeesatz Regular Bold"/>
                <a:sym typeface="Yanonne Kaffeesatz Regular Bold"/>
              </a:rPr>
              <a:t>ПИНЧУРА СВЕТЛАНА ДМИТРИЕВНА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517126" y="2948859"/>
            <a:ext cx="5868726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64"/>
              </a:lnSpc>
            </a:pPr>
            <a:r>
              <a:rPr lang="en-US" sz="47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+375255288755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901881" y="6267728"/>
            <a:ext cx="5868726" cy="84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8"/>
              </a:lnSpc>
            </a:pPr>
            <a:r>
              <a:rPr lang="en-US" sz="29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№003442</a:t>
            </a:r>
          </a:p>
          <a:p>
            <a:pPr>
              <a:lnSpc>
                <a:spcPts val="3248"/>
              </a:lnSpc>
            </a:pPr>
            <a:r>
              <a:rPr lang="en-US" sz="29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с 21.07.2021 </a:t>
            </a:r>
            <a:r>
              <a:rPr lang="en-US" sz="29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по</a:t>
            </a:r>
            <a:r>
              <a:rPr lang="en-US" sz="29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01.07.2026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460632" y="6394521"/>
            <a:ext cx="6674153" cy="2392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48" lvl="1" indent="-291474">
              <a:lnSpc>
                <a:spcPts val="3024"/>
              </a:lnSpc>
              <a:buAutoNum type="arabicPeriod"/>
            </a:pP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7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По</a:t>
            </a: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7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следам</a:t>
            </a: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7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истории</a:t>
            </a: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7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Друи</a:t>
            </a:r>
            <a:endParaRPr lang="ru-RU" sz="2700" spc="13" dirty="0">
              <a:solidFill>
                <a:srgbClr val="F9F9F9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  <a:p>
            <a:pPr marL="291474" lvl="1">
              <a:lnSpc>
                <a:spcPts val="3024"/>
              </a:lnSpc>
            </a:pP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(</a:t>
            </a:r>
            <a:r>
              <a:rPr lang="en-US" sz="27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Обзорная</a:t>
            </a: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7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экскурсия</a:t>
            </a: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7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по</a:t>
            </a: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7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а.г</a:t>
            </a: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. </a:t>
            </a:r>
            <a:r>
              <a:rPr lang="en-US" sz="27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Друя</a:t>
            </a: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)(</a:t>
            </a:r>
            <a:r>
              <a:rPr lang="en-US" sz="27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рус</a:t>
            </a: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.)</a:t>
            </a:r>
          </a:p>
          <a:p>
            <a:pPr>
              <a:lnSpc>
                <a:spcPts val="3024"/>
              </a:lnSpc>
            </a:pPr>
            <a:endParaRPr lang="en-US" sz="2700" spc="13" dirty="0">
              <a:solidFill>
                <a:srgbClr val="F9F9F9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  <a:p>
            <a:pPr>
              <a:lnSpc>
                <a:spcPts val="3024"/>
              </a:lnSpc>
            </a:pPr>
            <a:endParaRPr lang="en-US" sz="2700" spc="13" dirty="0">
              <a:solidFill>
                <a:srgbClr val="F9F9F9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  <a:p>
            <a:pPr>
              <a:lnSpc>
                <a:spcPts val="3024"/>
              </a:lnSpc>
            </a:pPr>
            <a:endParaRPr lang="en-US" sz="2700" spc="13" dirty="0">
              <a:solidFill>
                <a:srgbClr val="F9F9F9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  <a:p>
            <a:pPr>
              <a:lnSpc>
                <a:spcPts val="3584"/>
              </a:lnSpc>
            </a:pPr>
            <a:endParaRPr lang="en-US" sz="2700" spc="13" dirty="0">
              <a:solidFill>
                <a:srgbClr val="F9F9F9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454334" y="-2551797"/>
            <a:ext cx="1422535" cy="7172924"/>
            <a:chOff x="0" y="0"/>
            <a:chExt cx="371638" cy="21929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1638" cy="2192981"/>
            </a:xfrm>
            <a:custGeom>
              <a:avLst/>
              <a:gdLst/>
              <a:ahLst/>
              <a:cxnLst/>
              <a:rect l="l" t="t" r="r" b="b"/>
              <a:pathLst>
                <a:path w="371638" h="2192981">
                  <a:moveTo>
                    <a:pt x="123946" y="2173912"/>
                  </a:moveTo>
                  <a:cubicBezTo>
                    <a:pt x="142999" y="2185426"/>
                    <a:pt x="164660" y="2192981"/>
                    <a:pt x="185919" y="2192981"/>
                  </a:cubicBezTo>
                  <a:cubicBezTo>
                    <a:pt x="207179" y="2192981"/>
                    <a:pt x="227636" y="2186504"/>
                    <a:pt x="246488" y="2174990"/>
                  </a:cubicBezTo>
                  <a:cubicBezTo>
                    <a:pt x="246890" y="2174631"/>
                    <a:pt x="247291" y="2174631"/>
                    <a:pt x="247692" y="2174271"/>
                  </a:cubicBezTo>
                  <a:cubicBezTo>
                    <a:pt x="318489" y="2128216"/>
                    <a:pt x="370635" y="2006602"/>
                    <a:pt x="371638" y="1833821"/>
                  </a:cubicBezTo>
                  <a:lnTo>
                    <a:pt x="371638" y="0"/>
                  </a:lnTo>
                  <a:lnTo>
                    <a:pt x="0" y="0"/>
                  </a:lnTo>
                  <a:lnTo>
                    <a:pt x="0" y="1832460"/>
                  </a:lnTo>
                  <a:cubicBezTo>
                    <a:pt x="1003" y="2007321"/>
                    <a:pt x="52346" y="2128936"/>
                    <a:pt x="123946" y="2173912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371638" cy="21326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5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2270" y="380503"/>
            <a:ext cx="1259772" cy="1391062"/>
          </a:xfrm>
          <a:custGeom>
            <a:avLst/>
            <a:gdLst/>
            <a:ahLst/>
            <a:cxnLst/>
            <a:rect l="l" t="t" r="r" b="b"/>
            <a:pathLst>
              <a:path w="1382464" h="1382464">
                <a:moveTo>
                  <a:pt x="0" y="0"/>
                </a:moveTo>
                <a:lnTo>
                  <a:pt x="1382465" y="0"/>
                </a:lnTo>
                <a:lnTo>
                  <a:pt x="1382465" y="1382464"/>
                </a:lnTo>
                <a:lnTo>
                  <a:pt x="0" y="13824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2270" y="2540621"/>
            <a:ext cx="1142875" cy="1142875"/>
          </a:xfrm>
          <a:custGeom>
            <a:avLst/>
            <a:gdLst/>
            <a:ahLst/>
            <a:cxnLst/>
            <a:rect l="l" t="t" r="r" b="b"/>
            <a:pathLst>
              <a:path w="1142875" h="1142875">
                <a:moveTo>
                  <a:pt x="0" y="0"/>
                </a:moveTo>
                <a:lnTo>
                  <a:pt x="1142876" y="0"/>
                </a:lnTo>
                <a:lnTo>
                  <a:pt x="1142876" y="1142876"/>
                </a:lnTo>
                <a:lnTo>
                  <a:pt x="0" y="1142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5400000">
            <a:off x="4726919" y="971043"/>
            <a:ext cx="848330" cy="5005870"/>
            <a:chOff x="0" y="0"/>
            <a:chExt cx="371638" cy="219298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1638" cy="2192981"/>
            </a:xfrm>
            <a:custGeom>
              <a:avLst/>
              <a:gdLst/>
              <a:ahLst/>
              <a:cxnLst/>
              <a:rect l="l" t="t" r="r" b="b"/>
              <a:pathLst>
                <a:path w="371638" h="2192981">
                  <a:moveTo>
                    <a:pt x="123946" y="2173912"/>
                  </a:moveTo>
                  <a:cubicBezTo>
                    <a:pt x="142999" y="2185426"/>
                    <a:pt x="164660" y="2192981"/>
                    <a:pt x="185919" y="2192981"/>
                  </a:cubicBezTo>
                  <a:cubicBezTo>
                    <a:pt x="207179" y="2192981"/>
                    <a:pt x="227636" y="2186504"/>
                    <a:pt x="246488" y="2174990"/>
                  </a:cubicBezTo>
                  <a:cubicBezTo>
                    <a:pt x="246890" y="2174631"/>
                    <a:pt x="247291" y="2174631"/>
                    <a:pt x="247692" y="2174271"/>
                  </a:cubicBezTo>
                  <a:cubicBezTo>
                    <a:pt x="318489" y="2128216"/>
                    <a:pt x="370635" y="2006602"/>
                    <a:pt x="371638" y="1833821"/>
                  </a:cubicBezTo>
                  <a:lnTo>
                    <a:pt x="371638" y="0"/>
                  </a:lnTo>
                  <a:lnTo>
                    <a:pt x="0" y="0"/>
                  </a:lnTo>
                  <a:lnTo>
                    <a:pt x="0" y="1832460"/>
                  </a:lnTo>
                  <a:cubicBezTo>
                    <a:pt x="1003" y="2007321"/>
                    <a:pt x="52346" y="2128936"/>
                    <a:pt x="123946" y="2173912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371638" cy="21326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5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90009" y="4436359"/>
            <a:ext cx="1160215" cy="1160215"/>
          </a:xfrm>
          <a:custGeom>
            <a:avLst/>
            <a:gdLst/>
            <a:ahLst/>
            <a:cxnLst/>
            <a:rect l="l" t="t" r="r" b="b"/>
            <a:pathLst>
              <a:path w="1160215" h="1160215">
                <a:moveTo>
                  <a:pt x="0" y="0"/>
                </a:moveTo>
                <a:lnTo>
                  <a:pt x="1160215" y="0"/>
                </a:lnTo>
                <a:lnTo>
                  <a:pt x="1160215" y="1160216"/>
                </a:lnTo>
                <a:lnTo>
                  <a:pt x="0" y="11602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 rot="-5400000">
            <a:off x="3283201" y="3992804"/>
            <a:ext cx="1602781" cy="5005870"/>
            <a:chOff x="0" y="0"/>
            <a:chExt cx="702149" cy="21929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02149" cy="2192981"/>
            </a:xfrm>
            <a:custGeom>
              <a:avLst/>
              <a:gdLst/>
              <a:ahLst/>
              <a:cxnLst/>
              <a:rect l="l" t="t" r="r" b="b"/>
              <a:pathLst>
                <a:path w="702149" h="2192981">
                  <a:moveTo>
                    <a:pt x="234176" y="2173912"/>
                  </a:moveTo>
                  <a:cubicBezTo>
                    <a:pt x="270174" y="2185426"/>
                    <a:pt x="311098" y="2192981"/>
                    <a:pt x="351264" y="2192981"/>
                  </a:cubicBezTo>
                  <a:cubicBezTo>
                    <a:pt x="391431" y="2192981"/>
                    <a:pt x="430081" y="2186504"/>
                    <a:pt x="465699" y="2174990"/>
                  </a:cubicBezTo>
                  <a:cubicBezTo>
                    <a:pt x="466458" y="2174631"/>
                    <a:pt x="467216" y="2174631"/>
                    <a:pt x="467973" y="2174271"/>
                  </a:cubicBezTo>
                  <a:cubicBezTo>
                    <a:pt x="601734" y="2128216"/>
                    <a:pt x="700255" y="2006602"/>
                    <a:pt x="702149" y="1833821"/>
                  </a:cubicBezTo>
                  <a:lnTo>
                    <a:pt x="702149" y="0"/>
                  </a:lnTo>
                  <a:lnTo>
                    <a:pt x="0" y="0"/>
                  </a:lnTo>
                  <a:lnTo>
                    <a:pt x="0" y="1832460"/>
                  </a:lnTo>
                  <a:cubicBezTo>
                    <a:pt x="1895" y="2007321"/>
                    <a:pt x="98900" y="2128936"/>
                    <a:pt x="234176" y="2173912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66675"/>
              <a:ext cx="702149" cy="21326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5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7068406" y="4436359"/>
            <a:ext cx="1012031" cy="1394578"/>
          </a:xfrm>
          <a:custGeom>
            <a:avLst/>
            <a:gdLst/>
            <a:ahLst/>
            <a:cxnLst/>
            <a:rect l="l" t="t" r="r" b="b"/>
            <a:pathLst>
              <a:path w="1012031" h="1394578">
                <a:moveTo>
                  <a:pt x="0" y="0"/>
                </a:moveTo>
                <a:lnTo>
                  <a:pt x="1012031" y="0"/>
                </a:lnTo>
                <a:lnTo>
                  <a:pt x="1012031" y="1394579"/>
                </a:lnTo>
                <a:lnTo>
                  <a:pt x="0" y="13945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BY" dirty="0"/>
          </a:p>
        </p:txBody>
      </p:sp>
      <p:grpSp>
        <p:nvGrpSpPr>
          <p:cNvPr id="15" name="Group 15"/>
          <p:cNvGrpSpPr/>
          <p:nvPr/>
        </p:nvGrpSpPr>
        <p:grpSpPr>
          <a:xfrm rot="-5400000">
            <a:off x="10088646" y="4030744"/>
            <a:ext cx="1496745" cy="5300763"/>
            <a:chOff x="0" y="0"/>
            <a:chExt cx="481727" cy="365045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81727" cy="3650457"/>
            </a:xfrm>
            <a:custGeom>
              <a:avLst/>
              <a:gdLst/>
              <a:ahLst/>
              <a:cxnLst/>
              <a:rect l="l" t="t" r="r" b="b"/>
              <a:pathLst>
                <a:path w="481727" h="3650457">
                  <a:moveTo>
                    <a:pt x="160663" y="3631388"/>
                  </a:moveTo>
                  <a:cubicBezTo>
                    <a:pt x="185359" y="3642902"/>
                    <a:pt x="213437" y="3650457"/>
                    <a:pt x="240993" y="3650457"/>
                  </a:cubicBezTo>
                  <a:cubicBezTo>
                    <a:pt x="268551" y="3650457"/>
                    <a:pt x="295068" y="3643981"/>
                    <a:pt x="319505" y="3632467"/>
                  </a:cubicBezTo>
                  <a:cubicBezTo>
                    <a:pt x="320025" y="3632107"/>
                    <a:pt x="320545" y="3632107"/>
                    <a:pt x="321065" y="3631748"/>
                  </a:cubicBezTo>
                  <a:cubicBezTo>
                    <a:pt x="412835" y="3585693"/>
                    <a:pt x="480428" y="3464079"/>
                    <a:pt x="481727" y="3258923"/>
                  </a:cubicBezTo>
                  <a:lnTo>
                    <a:pt x="481727" y="0"/>
                  </a:lnTo>
                  <a:lnTo>
                    <a:pt x="0" y="0"/>
                  </a:lnTo>
                  <a:lnTo>
                    <a:pt x="0" y="3256505"/>
                  </a:lnTo>
                  <a:cubicBezTo>
                    <a:pt x="1300" y="3464797"/>
                    <a:pt x="67853" y="3586413"/>
                    <a:pt x="160663" y="3631388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481727" cy="3590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5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8723029" y="477730"/>
            <a:ext cx="4156248" cy="3018225"/>
          </a:xfrm>
          <a:custGeom>
            <a:avLst/>
            <a:gdLst/>
            <a:ahLst/>
            <a:cxnLst/>
            <a:rect l="l" t="t" r="r" b="b"/>
            <a:pathLst>
              <a:path w="5849811" h="3897437">
                <a:moveTo>
                  <a:pt x="0" y="0"/>
                </a:moveTo>
                <a:lnTo>
                  <a:pt x="5849811" y="0"/>
                </a:lnTo>
                <a:lnTo>
                  <a:pt x="5849811" y="3897437"/>
                </a:lnTo>
                <a:lnTo>
                  <a:pt x="0" y="38974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3056995" y="2167442"/>
            <a:ext cx="5033823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r>
              <a:rPr lang="en-US" sz="4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Контактный</a:t>
            </a:r>
            <a:r>
              <a:rPr lang="en-US" sz="4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4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номер</a:t>
            </a:r>
            <a:endParaRPr lang="en-US" sz="4374" dirty="0">
              <a:solidFill>
                <a:srgbClr val="000000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516098" y="4496149"/>
            <a:ext cx="6634482" cy="986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Номер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и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срок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действия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свидетельства</a:t>
            </a:r>
            <a:endParaRPr lang="ru-RU" sz="3374" dirty="0">
              <a:solidFill>
                <a:srgbClr val="000000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  <a:p>
            <a:pPr>
              <a:lnSpc>
                <a:spcPts val="3779"/>
              </a:lnSpc>
            </a:pP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об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аттестации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экскурсовода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: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86637" y="4609789"/>
            <a:ext cx="6634482" cy="986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Перечень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тем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экскурсий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,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по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которым</a:t>
            </a:r>
            <a:endParaRPr lang="ru-RU" sz="3374" dirty="0">
              <a:solidFill>
                <a:srgbClr val="000000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  <a:p>
            <a:pPr>
              <a:lnSpc>
                <a:spcPts val="3779"/>
              </a:lnSpc>
            </a:pP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пройдена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аттестация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: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56832" y="643810"/>
            <a:ext cx="7668219" cy="6720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64"/>
              </a:lnSpc>
            </a:pPr>
            <a:r>
              <a:rPr lang="en-US" sz="4300" b="1" dirty="0">
                <a:solidFill>
                  <a:srgbClr val="FFFFFF"/>
                </a:solidFill>
                <a:latin typeface="Yanonne Kaffeesatz Regular Bold"/>
                <a:ea typeface="Yanonne Kaffeesatz Regular Bold"/>
                <a:cs typeface="Yanonne Kaffeesatz Regular Bold"/>
                <a:sym typeface="Yanonne Kaffeesatz Regular Bold"/>
              </a:rPr>
              <a:t>ПЛЫГ</a:t>
            </a:r>
            <a:r>
              <a:rPr lang="ru-RU" sz="4300" b="1" dirty="0">
                <a:solidFill>
                  <a:srgbClr val="FFFFFF"/>
                </a:solidFill>
                <a:latin typeface="Yanonne Kaffeesatz Regular Bold"/>
                <a:ea typeface="Yanonne Kaffeesatz Regular Bold"/>
                <a:cs typeface="Yanonne Kaffeesatz Regular Bold"/>
                <a:sym typeface="Yanonne Kaffeesatz Regular Bold"/>
              </a:rPr>
              <a:t>А</a:t>
            </a:r>
            <a:r>
              <a:rPr lang="en-US" sz="4300" b="1" dirty="0">
                <a:solidFill>
                  <a:srgbClr val="FFFFFF"/>
                </a:solidFill>
                <a:latin typeface="Yanonne Kaffeesatz Regular Bold"/>
                <a:ea typeface="Yanonne Kaffeesatz Regular Bold"/>
                <a:cs typeface="Yanonne Kaffeesatz Regular Bold"/>
                <a:sym typeface="Yanonne Kaffeesatz Regular Bold"/>
              </a:rPr>
              <a:t>ВКО АЛЕКСАНДР ВЛАДИМИРОВИЧ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034578" y="3112059"/>
            <a:ext cx="5868726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64"/>
              </a:lnSpc>
            </a:pPr>
            <a:r>
              <a:rPr lang="en-US" sz="47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+375336789559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705696" y="6175708"/>
            <a:ext cx="5868726" cy="84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8"/>
              </a:lnSpc>
            </a:pPr>
            <a:r>
              <a:rPr lang="en-US" sz="29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№004414</a:t>
            </a:r>
          </a:p>
          <a:p>
            <a:pPr>
              <a:lnSpc>
                <a:spcPts val="3248"/>
              </a:lnSpc>
            </a:pPr>
            <a:r>
              <a:rPr lang="en-US" sz="29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с 27.05.2024 </a:t>
            </a:r>
            <a:r>
              <a:rPr lang="en-US" sz="2900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по</a:t>
            </a:r>
            <a:r>
              <a:rPr lang="en-US" sz="29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26.05.2029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199888" y="6414631"/>
            <a:ext cx="6674153" cy="2011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48" lvl="1" indent="-291474">
              <a:lnSpc>
                <a:spcPts val="3024"/>
              </a:lnSpc>
              <a:buAutoNum type="arabicPeriod"/>
            </a:pP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7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Друя</a:t>
            </a: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- </a:t>
            </a:r>
            <a:r>
              <a:rPr lang="en-US" sz="27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горад</a:t>
            </a: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, </a:t>
            </a:r>
            <a:r>
              <a:rPr lang="en-US" sz="27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якога</a:t>
            </a: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7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няма</a:t>
            </a: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(</a:t>
            </a:r>
            <a:r>
              <a:rPr lang="en-US" sz="27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бел</a:t>
            </a: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.)</a:t>
            </a:r>
          </a:p>
          <a:p>
            <a:pPr>
              <a:lnSpc>
                <a:spcPts val="3024"/>
              </a:lnSpc>
            </a:pPr>
            <a:endParaRPr lang="en-US" sz="2700" spc="13" dirty="0">
              <a:solidFill>
                <a:srgbClr val="F9F9F9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  <a:p>
            <a:pPr>
              <a:lnSpc>
                <a:spcPts val="3024"/>
              </a:lnSpc>
            </a:pPr>
            <a:endParaRPr lang="en-US" sz="2700" spc="13" dirty="0">
              <a:solidFill>
                <a:srgbClr val="F9F9F9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  <a:p>
            <a:pPr>
              <a:lnSpc>
                <a:spcPts val="3024"/>
              </a:lnSpc>
            </a:pPr>
            <a:endParaRPr lang="en-US" sz="2700" spc="13" dirty="0">
              <a:solidFill>
                <a:srgbClr val="F9F9F9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  <a:p>
            <a:pPr>
              <a:lnSpc>
                <a:spcPts val="3584"/>
              </a:lnSpc>
            </a:pPr>
            <a:endParaRPr lang="en-US" sz="2700" spc="13" dirty="0">
              <a:solidFill>
                <a:srgbClr val="F9F9F9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4540" y="361305"/>
            <a:ext cx="1382464" cy="1398158"/>
          </a:xfrm>
          <a:custGeom>
            <a:avLst/>
            <a:gdLst/>
            <a:ahLst/>
            <a:cxnLst/>
            <a:rect l="l" t="t" r="r" b="b"/>
            <a:pathLst>
              <a:path w="1382464" h="1382464">
                <a:moveTo>
                  <a:pt x="0" y="0"/>
                </a:moveTo>
                <a:lnTo>
                  <a:pt x="1382465" y="0"/>
                </a:lnTo>
                <a:lnTo>
                  <a:pt x="1382465" y="1382464"/>
                </a:lnTo>
                <a:lnTo>
                  <a:pt x="0" y="13824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5030810" y="-2779868"/>
            <a:ext cx="1374016" cy="7696200"/>
            <a:chOff x="0" y="0"/>
            <a:chExt cx="371638" cy="21929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1638" cy="2192981"/>
            </a:xfrm>
            <a:custGeom>
              <a:avLst/>
              <a:gdLst/>
              <a:ahLst/>
              <a:cxnLst/>
              <a:rect l="l" t="t" r="r" b="b"/>
              <a:pathLst>
                <a:path w="371638" h="2192981">
                  <a:moveTo>
                    <a:pt x="123946" y="2173912"/>
                  </a:moveTo>
                  <a:cubicBezTo>
                    <a:pt x="142999" y="2185426"/>
                    <a:pt x="164660" y="2192981"/>
                    <a:pt x="185919" y="2192981"/>
                  </a:cubicBezTo>
                  <a:cubicBezTo>
                    <a:pt x="207179" y="2192981"/>
                    <a:pt x="227636" y="2186504"/>
                    <a:pt x="246488" y="2174990"/>
                  </a:cubicBezTo>
                  <a:cubicBezTo>
                    <a:pt x="246890" y="2174631"/>
                    <a:pt x="247291" y="2174631"/>
                    <a:pt x="247692" y="2174271"/>
                  </a:cubicBezTo>
                  <a:cubicBezTo>
                    <a:pt x="318489" y="2128216"/>
                    <a:pt x="370635" y="2006602"/>
                    <a:pt x="371638" y="1833821"/>
                  </a:cubicBezTo>
                  <a:lnTo>
                    <a:pt x="371638" y="0"/>
                  </a:lnTo>
                  <a:lnTo>
                    <a:pt x="0" y="0"/>
                  </a:lnTo>
                  <a:lnTo>
                    <a:pt x="0" y="1832460"/>
                  </a:lnTo>
                  <a:cubicBezTo>
                    <a:pt x="1003" y="2007321"/>
                    <a:pt x="52346" y="2128936"/>
                    <a:pt x="123946" y="2173912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371638" cy="21326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5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44334" y="2736785"/>
            <a:ext cx="1142875" cy="1142875"/>
          </a:xfrm>
          <a:custGeom>
            <a:avLst/>
            <a:gdLst/>
            <a:ahLst/>
            <a:cxnLst/>
            <a:rect l="l" t="t" r="r" b="b"/>
            <a:pathLst>
              <a:path w="1142875" h="1142875">
                <a:moveTo>
                  <a:pt x="0" y="0"/>
                </a:moveTo>
                <a:lnTo>
                  <a:pt x="1142876" y="0"/>
                </a:lnTo>
                <a:lnTo>
                  <a:pt x="1142876" y="1142876"/>
                </a:lnTo>
                <a:lnTo>
                  <a:pt x="0" y="1142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5400000">
            <a:off x="5047065" y="956677"/>
            <a:ext cx="848330" cy="5005870"/>
            <a:chOff x="0" y="0"/>
            <a:chExt cx="371638" cy="219298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1638" cy="2192981"/>
            </a:xfrm>
            <a:custGeom>
              <a:avLst/>
              <a:gdLst/>
              <a:ahLst/>
              <a:cxnLst/>
              <a:rect l="l" t="t" r="r" b="b"/>
              <a:pathLst>
                <a:path w="371638" h="2192981">
                  <a:moveTo>
                    <a:pt x="123946" y="2173912"/>
                  </a:moveTo>
                  <a:cubicBezTo>
                    <a:pt x="142999" y="2185426"/>
                    <a:pt x="164660" y="2192981"/>
                    <a:pt x="185919" y="2192981"/>
                  </a:cubicBezTo>
                  <a:cubicBezTo>
                    <a:pt x="207179" y="2192981"/>
                    <a:pt x="227636" y="2186504"/>
                    <a:pt x="246488" y="2174990"/>
                  </a:cubicBezTo>
                  <a:cubicBezTo>
                    <a:pt x="246890" y="2174631"/>
                    <a:pt x="247291" y="2174631"/>
                    <a:pt x="247692" y="2174271"/>
                  </a:cubicBezTo>
                  <a:cubicBezTo>
                    <a:pt x="318489" y="2128216"/>
                    <a:pt x="370635" y="2006602"/>
                    <a:pt x="371638" y="1833821"/>
                  </a:cubicBezTo>
                  <a:lnTo>
                    <a:pt x="371638" y="0"/>
                  </a:lnTo>
                  <a:lnTo>
                    <a:pt x="0" y="0"/>
                  </a:lnTo>
                  <a:lnTo>
                    <a:pt x="0" y="1832460"/>
                  </a:lnTo>
                  <a:cubicBezTo>
                    <a:pt x="1003" y="2007321"/>
                    <a:pt x="52346" y="2128936"/>
                    <a:pt x="123946" y="2173912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371638" cy="21326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5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433034" y="4497159"/>
            <a:ext cx="1160215" cy="1160215"/>
          </a:xfrm>
          <a:custGeom>
            <a:avLst/>
            <a:gdLst/>
            <a:ahLst/>
            <a:cxnLst/>
            <a:rect l="l" t="t" r="r" b="b"/>
            <a:pathLst>
              <a:path w="1160215" h="1160215">
                <a:moveTo>
                  <a:pt x="0" y="0"/>
                </a:moveTo>
                <a:lnTo>
                  <a:pt x="1160215" y="0"/>
                </a:lnTo>
                <a:lnTo>
                  <a:pt x="1160215" y="1160216"/>
                </a:lnTo>
                <a:lnTo>
                  <a:pt x="0" y="11602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 rot="-5400000">
            <a:off x="3597260" y="4327989"/>
            <a:ext cx="1602781" cy="5005870"/>
            <a:chOff x="0" y="0"/>
            <a:chExt cx="702149" cy="21929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02149" cy="2192981"/>
            </a:xfrm>
            <a:custGeom>
              <a:avLst/>
              <a:gdLst/>
              <a:ahLst/>
              <a:cxnLst/>
              <a:rect l="l" t="t" r="r" b="b"/>
              <a:pathLst>
                <a:path w="702149" h="2192981">
                  <a:moveTo>
                    <a:pt x="234176" y="2173912"/>
                  </a:moveTo>
                  <a:cubicBezTo>
                    <a:pt x="270174" y="2185426"/>
                    <a:pt x="311098" y="2192981"/>
                    <a:pt x="351264" y="2192981"/>
                  </a:cubicBezTo>
                  <a:cubicBezTo>
                    <a:pt x="391431" y="2192981"/>
                    <a:pt x="430081" y="2186504"/>
                    <a:pt x="465699" y="2174990"/>
                  </a:cubicBezTo>
                  <a:cubicBezTo>
                    <a:pt x="466458" y="2174631"/>
                    <a:pt x="467216" y="2174631"/>
                    <a:pt x="467973" y="2174271"/>
                  </a:cubicBezTo>
                  <a:cubicBezTo>
                    <a:pt x="601734" y="2128216"/>
                    <a:pt x="700255" y="2006602"/>
                    <a:pt x="702149" y="1833821"/>
                  </a:cubicBezTo>
                  <a:lnTo>
                    <a:pt x="702149" y="0"/>
                  </a:lnTo>
                  <a:lnTo>
                    <a:pt x="0" y="0"/>
                  </a:lnTo>
                  <a:lnTo>
                    <a:pt x="0" y="1832460"/>
                  </a:lnTo>
                  <a:cubicBezTo>
                    <a:pt x="1895" y="2007321"/>
                    <a:pt x="98900" y="2128936"/>
                    <a:pt x="234176" y="2173912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66675"/>
              <a:ext cx="702149" cy="21326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5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7334647" y="4633019"/>
            <a:ext cx="1012031" cy="1394578"/>
          </a:xfrm>
          <a:custGeom>
            <a:avLst/>
            <a:gdLst/>
            <a:ahLst/>
            <a:cxnLst/>
            <a:rect l="l" t="t" r="r" b="b"/>
            <a:pathLst>
              <a:path w="1012031" h="1394578">
                <a:moveTo>
                  <a:pt x="0" y="0"/>
                </a:moveTo>
                <a:lnTo>
                  <a:pt x="1012031" y="0"/>
                </a:lnTo>
                <a:lnTo>
                  <a:pt x="1012031" y="1394579"/>
                </a:lnTo>
                <a:lnTo>
                  <a:pt x="0" y="13945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 rot="-5400000">
            <a:off x="9571192" y="4503889"/>
            <a:ext cx="2377593" cy="5607227"/>
            <a:chOff x="0" y="0"/>
            <a:chExt cx="1027007" cy="365045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27007" cy="3650457"/>
            </a:xfrm>
            <a:custGeom>
              <a:avLst/>
              <a:gdLst/>
              <a:ahLst/>
              <a:cxnLst/>
              <a:rect l="l" t="t" r="r" b="b"/>
              <a:pathLst>
                <a:path w="1027007" h="3650457">
                  <a:moveTo>
                    <a:pt x="342521" y="3631388"/>
                  </a:moveTo>
                  <a:cubicBezTo>
                    <a:pt x="395173" y="3642902"/>
                    <a:pt x="455031" y="3650457"/>
                    <a:pt x="513780" y="3650457"/>
                  </a:cubicBezTo>
                  <a:cubicBezTo>
                    <a:pt x="572531" y="3650457"/>
                    <a:pt x="629064" y="3643981"/>
                    <a:pt x="681160" y="3632467"/>
                  </a:cubicBezTo>
                  <a:cubicBezTo>
                    <a:pt x="682270" y="3632107"/>
                    <a:pt x="683378" y="3632107"/>
                    <a:pt x="684486" y="3631748"/>
                  </a:cubicBezTo>
                  <a:cubicBezTo>
                    <a:pt x="880133" y="3585693"/>
                    <a:pt x="1024236" y="3464079"/>
                    <a:pt x="1027007" y="3258923"/>
                  </a:cubicBezTo>
                  <a:lnTo>
                    <a:pt x="1027007" y="0"/>
                  </a:lnTo>
                  <a:lnTo>
                    <a:pt x="0" y="0"/>
                  </a:lnTo>
                  <a:lnTo>
                    <a:pt x="0" y="3256505"/>
                  </a:lnTo>
                  <a:cubicBezTo>
                    <a:pt x="2771" y="3464797"/>
                    <a:pt x="144657" y="3586413"/>
                    <a:pt x="342521" y="3631388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1027007" cy="3590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5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9718116" y="322006"/>
            <a:ext cx="3308357" cy="4118268"/>
          </a:xfrm>
          <a:custGeom>
            <a:avLst/>
            <a:gdLst/>
            <a:ahLst/>
            <a:cxnLst/>
            <a:rect l="l" t="t" r="r" b="b"/>
            <a:pathLst>
              <a:path w="3618394" h="4703601">
                <a:moveTo>
                  <a:pt x="0" y="0"/>
                </a:moveTo>
                <a:lnTo>
                  <a:pt x="3618394" y="0"/>
                </a:lnTo>
                <a:lnTo>
                  <a:pt x="3618394" y="4703601"/>
                </a:lnTo>
                <a:lnTo>
                  <a:pt x="0" y="47036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644" b="-5644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3863950" y="2113646"/>
            <a:ext cx="5033823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r>
              <a:rPr lang="en-US" sz="4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Контактный</a:t>
            </a:r>
            <a:r>
              <a:rPr lang="en-US" sz="4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4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номер</a:t>
            </a:r>
            <a:endParaRPr lang="en-US" sz="4374" dirty="0">
              <a:solidFill>
                <a:srgbClr val="000000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932940" y="4670589"/>
            <a:ext cx="6634482" cy="986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Номер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и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срок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действия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свидетельства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endParaRPr lang="ru-RU" sz="3374" dirty="0">
              <a:solidFill>
                <a:srgbClr val="000000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  <a:p>
            <a:pPr>
              <a:lnSpc>
                <a:spcPts val="3779"/>
              </a:lnSpc>
            </a:pP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об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аттестации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экскурсовода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: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361040" y="4836915"/>
            <a:ext cx="6634482" cy="986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Перечень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тем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экскурсий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,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по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которым</a:t>
            </a:r>
            <a:endParaRPr lang="ru-RU" sz="3374" dirty="0">
              <a:solidFill>
                <a:srgbClr val="000000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  <a:p>
            <a:pPr>
              <a:lnSpc>
                <a:spcPts val="3779"/>
              </a:lnSpc>
            </a:pP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пройдена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аттестация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: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831393" y="732931"/>
            <a:ext cx="8053214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64"/>
              </a:lnSpc>
            </a:pPr>
            <a:r>
              <a:rPr lang="en-US" sz="4967" b="1" dirty="0">
                <a:solidFill>
                  <a:srgbClr val="FFFFFF"/>
                </a:solidFill>
                <a:latin typeface="Yanonne Kaffeesatz Regular Bold"/>
                <a:ea typeface="Yanonne Kaffeesatz Regular Bold"/>
                <a:cs typeface="Yanonne Kaffeesatz Regular Bold"/>
                <a:sym typeface="Yanonne Kaffeesatz Regular Bold"/>
              </a:rPr>
              <a:t>СТРЕЛЬЧЁНОК МАРИЯ ЮРЬЕВНА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923637" y="3087269"/>
            <a:ext cx="5868726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64"/>
              </a:lnSpc>
            </a:pPr>
            <a:r>
              <a:rPr lang="en-US" sz="4700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+375293058007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087648" y="6406616"/>
            <a:ext cx="5868726" cy="84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8"/>
              </a:lnSpc>
            </a:pPr>
            <a:r>
              <a:rPr lang="en-US" sz="290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№000117</a:t>
            </a:r>
          </a:p>
          <a:p>
            <a:pPr>
              <a:lnSpc>
                <a:spcPts val="3248"/>
              </a:lnSpc>
            </a:pPr>
            <a:r>
              <a:rPr lang="en-US" sz="290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с 18.11.2024 по 18.11.2029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956374" y="6424238"/>
            <a:ext cx="6674153" cy="3892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48" lvl="1" indent="-291474">
              <a:lnSpc>
                <a:spcPts val="3024"/>
              </a:lnSpc>
              <a:buAutoNum type="arabicPeriod"/>
            </a:pP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7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Дорогою</a:t>
            </a: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в </a:t>
            </a:r>
            <a:r>
              <a:rPr lang="en-US" sz="27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Браслав</a:t>
            </a: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(</a:t>
            </a:r>
            <a:r>
              <a:rPr lang="en-US" sz="27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Минск</a:t>
            </a: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– д. </a:t>
            </a:r>
            <a:r>
              <a:rPr lang="en-US" sz="27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Паперня</a:t>
            </a: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–</a:t>
            </a:r>
            <a:endParaRPr lang="ru-RU" sz="2700" spc="13" dirty="0">
              <a:solidFill>
                <a:srgbClr val="F9F9F9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  <a:p>
            <a:pPr marL="291474" lvl="1">
              <a:lnSpc>
                <a:spcPts val="3024"/>
              </a:lnSpc>
            </a:pP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д. </a:t>
            </a:r>
            <a:r>
              <a:rPr lang="en-US" sz="27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Луковец</a:t>
            </a: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– д. </a:t>
            </a:r>
            <a:r>
              <a:rPr lang="en-US" sz="27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Илья</a:t>
            </a: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– </a:t>
            </a:r>
            <a:endParaRPr lang="ru-RU" sz="2700" spc="13" dirty="0">
              <a:solidFill>
                <a:srgbClr val="F9F9F9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  <a:p>
            <a:pPr marL="291474" lvl="1">
              <a:lnSpc>
                <a:spcPts val="3024"/>
              </a:lnSpc>
            </a:pPr>
            <a:r>
              <a:rPr lang="en-US" sz="27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Вилейское</a:t>
            </a: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7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водохранилище</a:t>
            </a: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– д. </a:t>
            </a:r>
            <a:r>
              <a:rPr lang="en-US" sz="27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Княгинин</a:t>
            </a: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–</a:t>
            </a:r>
            <a:endParaRPr lang="ru-RU" sz="2700" spc="13" dirty="0">
              <a:solidFill>
                <a:srgbClr val="F9F9F9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  <a:p>
            <a:pPr marL="291474" lvl="1">
              <a:lnSpc>
                <a:spcPts val="3024"/>
              </a:lnSpc>
            </a:pP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д. </a:t>
            </a:r>
            <a:r>
              <a:rPr lang="en-US" sz="27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Сватки</a:t>
            </a: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– г. </a:t>
            </a:r>
            <a:r>
              <a:rPr lang="en-US" sz="27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Мядель</a:t>
            </a: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– г. </a:t>
            </a:r>
            <a:r>
              <a:rPr lang="en-US" sz="27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Поставы</a:t>
            </a: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–</a:t>
            </a:r>
            <a:endParaRPr lang="ru-RU" sz="2700" spc="13" dirty="0">
              <a:solidFill>
                <a:srgbClr val="F9F9F9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  <a:p>
            <a:pPr marL="291474" lvl="1">
              <a:lnSpc>
                <a:spcPts val="3024"/>
              </a:lnSpc>
            </a:pP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д. </a:t>
            </a:r>
            <a:r>
              <a:rPr lang="en-US" sz="27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Козяны</a:t>
            </a: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– </a:t>
            </a:r>
            <a:r>
              <a:rPr lang="en-US" sz="27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аг</a:t>
            </a: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. </a:t>
            </a:r>
            <a:r>
              <a:rPr lang="en-US" sz="27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Видзы</a:t>
            </a: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– г. </a:t>
            </a:r>
            <a:r>
              <a:rPr lang="en-US" sz="27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Браслав</a:t>
            </a: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.)(</a:t>
            </a:r>
            <a:r>
              <a:rPr lang="en-US" sz="27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рус</a:t>
            </a: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.)</a:t>
            </a:r>
          </a:p>
          <a:p>
            <a:pPr>
              <a:lnSpc>
                <a:spcPts val="3024"/>
              </a:lnSpc>
            </a:pPr>
            <a:endParaRPr lang="en-US" sz="2700" spc="13" dirty="0">
              <a:solidFill>
                <a:srgbClr val="F9F9F9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  <a:p>
            <a:pPr>
              <a:lnSpc>
                <a:spcPts val="3024"/>
              </a:lnSpc>
            </a:pPr>
            <a:endParaRPr lang="en-US" sz="2700" spc="13" dirty="0">
              <a:solidFill>
                <a:srgbClr val="F9F9F9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  <a:p>
            <a:pPr>
              <a:lnSpc>
                <a:spcPts val="3024"/>
              </a:lnSpc>
            </a:pPr>
            <a:endParaRPr lang="en-US" sz="2700" spc="13" dirty="0">
              <a:solidFill>
                <a:srgbClr val="F9F9F9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  <a:p>
            <a:pPr>
              <a:lnSpc>
                <a:spcPts val="3024"/>
              </a:lnSpc>
            </a:pPr>
            <a:endParaRPr lang="en-US" sz="2700" spc="13" dirty="0">
              <a:solidFill>
                <a:srgbClr val="F9F9F9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  <a:p>
            <a:pPr>
              <a:lnSpc>
                <a:spcPts val="3584"/>
              </a:lnSpc>
            </a:pPr>
            <a:endParaRPr lang="en-US" sz="2700" spc="13" dirty="0">
              <a:solidFill>
                <a:srgbClr val="F9F9F9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4540" y="361305"/>
            <a:ext cx="1382464" cy="1398158"/>
          </a:xfrm>
          <a:custGeom>
            <a:avLst/>
            <a:gdLst/>
            <a:ahLst/>
            <a:cxnLst/>
            <a:rect l="l" t="t" r="r" b="b"/>
            <a:pathLst>
              <a:path w="1382464" h="1382464">
                <a:moveTo>
                  <a:pt x="0" y="0"/>
                </a:moveTo>
                <a:lnTo>
                  <a:pt x="1382465" y="0"/>
                </a:lnTo>
                <a:lnTo>
                  <a:pt x="1382465" y="1382464"/>
                </a:lnTo>
                <a:lnTo>
                  <a:pt x="0" y="13824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5030810" y="-2779868"/>
            <a:ext cx="1374016" cy="7696200"/>
            <a:chOff x="0" y="0"/>
            <a:chExt cx="371638" cy="21929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1638" cy="2192981"/>
            </a:xfrm>
            <a:custGeom>
              <a:avLst/>
              <a:gdLst/>
              <a:ahLst/>
              <a:cxnLst/>
              <a:rect l="l" t="t" r="r" b="b"/>
              <a:pathLst>
                <a:path w="371638" h="2192981">
                  <a:moveTo>
                    <a:pt x="123946" y="2173912"/>
                  </a:moveTo>
                  <a:cubicBezTo>
                    <a:pt x="142999" y="2185426"/>
                    <a:pt x="164660" y="2192981"/>
                    <a:pt x="185919" y="2192981"/>
                  </a:cubicBezTo>
                  <a:cubicBezTo>
                    <a:pt x="207179" y="2192981"/>
                    <a:pt x="227636" y="2186504"/>
                    <a:pt x="246488" y="2174990"/>
                  </a:cubicBezTo>
                  <a:cubicBezTo>
                    <a:pt x="246890" y="2174631"/>
                    <a:pt x="247291" y="2174631"/>
                    <a:pt x="247692" y="2174271"/>
                  </a:cubicBezTo>
                  <a:cubicBezTo>
                    <a:pt x="318489" y="2128216"/>
                    <a:pt x="370635" y="2006602"/>
                    <a:pt x="371638" y="1833821"/>
                  </a:cubicBezTo>
                  <a:lnTo>
                    <a:pt x="371638" y="0"/>
                  </a:lnTo>
                  <a:lnTo>
                    <a:pt x="0" y="0"/>
                  </a:lnTo>
                  <a:lnTo>
                    <a:pt x="0" y="1832460"/>
                  </a:lnTo>
                  <a:cubicBezTo>
                    <a:pt x="1003" y="2007321"/>
                    <a:pt x="52346" y="2128936"/>
                    <a:pt x="123946" y="2173912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371638" cy="21326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5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44334" y="2736785"/>
            <a:ext cx="1142875" cy="1142875"/>
          </a:xfrm>
          <a:custGeom>
            <a:avLst/>
            <a:gdLst/>
            <a:ahLst/>
            <a:cxnLst/>
            <a:rect l="l" t="t" r="r" b="b"/>
            <a:pathLst>
              <a:path w="1142875" h="1142875">
                <a:moveTo>
                  <a:pt x="0" y="0"/>
                </a:moveTo>
                <a:lnTo>
                  <a:pt x="1142876" y="0"/>
                </a:lnTo>
                <a:lnTo>
                  <a:pt x="1142876" y="1142876"/>
                </a:lnTo>
                <a:lnTo>
                  <a:pt x="0" y="1142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5400000">
            <a:off x="5047065" y="956677"/>
            <a:ext cx="848330" cy="5005870"/>
            <a:chOff x="0" y="0"/>
            <a:chExt cx="371638" cy="219298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1638" cy="2192981"/>
            </a:xfrm>
            <a:custGeom>
              <a:avLst/>
              <a:gdLst/>
              <a:ahLst/>
              <a:cxnLst/>
              <a:rect l="l" t="t" r="r" b="b"/>
              <a:pathLst>
                <a:path w="371638" h="2192981">
                  <a:moveTo>
                    <a:pt x="123946" y="2173912"/>
                  </a:moveTo>
                  <a:cubicBezTo>
                    <a:pt x="142999" y="2185426"/>
                    <a:pt x="164660" y="2192981"/>
                    <a:pt x="185919" y="2192981"/>
                  </a:cubicBezTo>
                  <a:cubicBezTo>
                    <a:pt x="207179" y="2192981"/>
                    <a:pt x="227636" y="2186504"/>
                    <a:pt x="246488" y="2174990"/>
                  </a:cubicBezTo>
                  <a:cubicBezTo>
                    <a:pt x="246890" y="2174631"/>
                    <a:pt x="247291" y="2174631"/>
                    <a:pt x="247692" y="2174271"/>
                  </a:cubicBezTo>
                  <a:cubicBezTo>
                    <a:pt x="318489" y="2128216"/>
                    <a:pt x="370635" y="2006602"/>
                    <a:pt x="371638" y="1833821"/>
                  </a:cubicBezTo>
                  <a:lnTo>
                    <a:pt x="371638" y="0"/>
                  </a:lnTo>
                  <a:lnTo>
                    <a:pt x="0" y="0"/>
                  </a:lnTo>
                  <a:lnTo>
                    <a:pt x="0" y="1832460"/>
                  </a:lnTo>
                  <a:cubicBezTo>
                    <a:pt x="1003" y="2007321"/>
                    <a:pt x="52346" y="2128936"/>
                    <a:pt x="123946" y="2173912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371638" cy="21326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5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433034" y="4497159"/>
            <a:ext cx="1160215" cy="1160215"/>
          </a:xfrm>
          <a:custGeom>
            <a:avLst/>
            <a:gdLst/>
            <a:ahLst/>
            <a:cxnLst/>
            <a:rect l="l" t="t" r="r" b="b"/>
            <a:pathLst>
              <a:path w="1160215" h="1160215">
                <a:moveTo>
                  <a:pt x="0" y="0"/>
                </a:moveTo>
                <a:lnTo>
                  <a:pt x="1160215" y="0"/>
                </a:lnTo>
                <a:lnTo>
                  <a:pt x="1160215" y="1160216"/>
                </a:lnTo>
                <a:lnTo>
                  <a:pt x="0" y="11602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 rot="-5400000">
            <a:off x="3597260" y="4327989"/>
            <a:ext cx="1602781" cy="5005870"/>
            <a:chOff x="0" y="0"/>
            <a:chExt cx="702149" cy="21929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02149" cy="2192981"/>
            </a:xfrm>
            <a:custGeom>
              <a:avLst/>
              <a:gdLst/>
              <a:ahLst/>
              <a:cxnLst/>
              <a:rect l="l" t="t" r="r" b="b"/>
              <a:pathLst>
                <a:path w="702149" h="2192981">
                  <a:moveTo>
                    <a:pt x="234176" y="2173912"/>
                  </a:moveTo>
                  <a:cubicBezTo>
                    <a:pt x="270174" y="2185426"/>
                    <a:pt x="311098" y="2192981"/>
                    <a:pt x="351264" y="2192981"/>
                  </a:cubicBezTo>
                  <a:cubicBezTo>
                    <a:pt x="391431" y="2192981"/>
                    <a:pt x="430081" y="2186504"/>
                    <a:pt x="465699" y="2174990"/>
                  </a:cubicBezTo>
                  <a:cubicBezTo>
                    <a:pt x="466458" y="2174631"/>
                    <a:pt x="467216" y="2174631"/>
                    <a:pt x="467973" y="2174271"/>
                  </a:cubicBezTo>
                  <a:cubicBezTo>
                    <a:pt x="601734" y="2128216"/>
                    <a:pt x="700255" y="2006602"/>
                    <a:pt x="702149" y="1833821"/>
                  </a:cubicBezTo>
                  <a:lnTo>
                    <a:pt x="702149" y="0"/>
                  </a:lnTo>
                  <a:lnTo>
                    <a:pt x="0" y="0"/>
                  </a:lnTo>
                  <a:lnTo>
                    <a:pt x="0" y="1832460"/>
                  </a:lnTo>
                  <a:cubicBezTo>
                    <a:pt x="1895" y="2007321"/>
                    <a:pt x="98900" y="2128936"/>
                    <a:pt x="234176" y="2173912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66675"/>
              <a:ext cx="702149" cy="21326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5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7334647" y="4633019"/>
            <a:ext cx="1012031" cy="1394578"/>
          </a:xfrm>
          <a:custGeom>
            <a:avLst/>
            <a:gdLst/>
            <a:ahLst/>
            <a:cxnLst/>
            <a:rect l="l" t="t" r="r" b="b"/>
            <a:pathLst>
              <a:path w="1012031" h="1394578">
                <a:moveTo>
                  <a:pt x="0" y="0"/>
                </a:moveTo>
                <a:lnTo>
                  <a:pt x="1012031" y="0"/>
                </a:lnTo>
                <a:lnTo>
                  <a:pt x="1012031" y="1394579"/>
                </a:lnTo>
                <a:lnTo>
                  <a:pt x="0" y="13945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 rot="-5400000">
            <a:off x="9571192" y="4503889"/>
            <a:ext cx="2377593" cy="5607227"/>
            <a:chOff x="0" y="0"/>
            <a:chExt cx="1027007" cy="365045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27007" cy="3650457"/>
            </a:xfrm>
            <a:custGeom>
              <a:avLst/>
              <a:gdLst/>
              <a:ahLst/>
              <a:cxnLst/>
              <a:rect l="l" t="t" r="r" b="b"/>
              <a:pathLst>
                <a:path w="1027007" h="3650457">
                  <a:moveTo>
                    <a:pt x="342521" y="3631388"/>
                  </a:moveTo>
                  <a:cubicBezTo>
                    <a:pt x="395173" y="3642902"/>
                    <a:pt x="455031" y="3650457"/>
                    <a:pt x="513780" y="3650457"/>
                  </a:cubicBezTo>
                  <a:cubicBezTo>
                    <a:pt x="572531" y="3650457"/>
                    <a:pt x="629064" y="3643981"/>
                    <a:pt x="681160" y="3632467"/>
                  </a:cubicBezTo>
                  <a:cubicBezTo>
                    <a:pt x="682270" y="3632107"/>
                    <a:pt x="683378" y="3632107"/>
                    <a:pt x="684486" y="3631748"/>
                  </a:cubicBezTo>
                  <a:cubicBezTo>
                    <a:pt x="880133" y="3585693"/>
                    <a:pt x="1024236" y="3464079"/>
                    <a:pt x="1027007" y="3258923"/>
                  </a:cubicBezTo>
                  <a:lnTo>
                    <a:pt x="1027007" y="0"/>
                  </a:lnTo>
                  <a:lnTo>
                    <a:pt x="0" y="0"/>
                  </a:lnTo>
                  <a:lnTo>
                    <a:pt x="0" y="3256505"/>
                  </a:lnTo>
                  <a:cubicBezTo>
                    <a:pt x="2771" y="3464797"/>
                    <a:pt x="144657" y="3586413"/>
                    <a:pt x="342521" y="3631388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1027007" cy="3590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5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863950" y="2113646"/>
            <a:ext cx="5033823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r>
              <a:rPr lang="en-US" sz="4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Контактный</a:t>
            </a:r>
            <a:r>
              <a:rPr lang="en-US" sz="4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4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номер</a:t>
            </a:r>
            <a:endParaRPr lang="en-US" sz="4374" dirty="0">
              <a:solidFill>
                <a:srgbClr val="000000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932940" y="4670589"/>
            <a:ext cx="6634482" cy="986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Номер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и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срок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действия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свидетельства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endParaRPr lang="ru-RU" sz="3374" dirty="0">
              <a:solidFill>
                <a:srgbClr val="000000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  <a:p>
            <a:pPr>
              <a:lnSpc>
                <a:spcPts val="3779"/>
              </a:lnSpc>
            </a:pP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об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аттестации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экскурсовода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: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361040" y="4836915"/>
            <a:ext cx="6634482" cy="986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Перечень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тем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экскурсий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,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по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которым</a:t>
            </a:r>
            <a:endParaRPr lang="ru-RU" sz="3374" dirty="0">
              <a:solidFill>
                <a:srgbClr val="000000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  <a:p>
            <a:pPr>
              <a:lnSpc>
                <a:spcPts val="3779"/>
              </a:lnSpc>
            </a:pP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пройдена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3374" dirty="0" err="1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аттестация</a:t>
            </a:r>
            <a:r>
              <a:rPr lang="en-US" sz="3374" dirty="0">
                <a:solidFill>
                  <a:srgbClr val="000000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: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354254" y="612148"/>
            <a:ext cx="8053214" cy="3262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ru-RU" sz="6000" b="1" i="0" dirty="0" err="1">
                <a:solidFill>
                  <a:schemeClr val="bg1"/>
                </a:solidFill>
                <a:effectLst/>
                <a:latin typeface="Yanonne Kaffeesatz Regular Bold" panose="020B0604020202020204" charset="-52"/>
              </a:rPr>
              <a:t>Диктерев</a:t>
            </a:r>
            <a:r>
              <a:rPr lang="ru-RU" sz="6000" b="1" i="0" dirty="0">
                <a:solidFill>
                  <a:schemeClr val="bg1"/>
                </a:solidFill>
                <a:effectLst/>
                <a:latin typeface="Yanonne Kaffeesatz Regular Bold" panose="020B0604020202020204" charset="-52"/>
              </a:rPr>
              <a:t> Леонид Устинович</a:t>
            </a:r>
          </a:p>
          <a:p>
            <a:br>
              <a:rPr lang="ru-RU" sz="8000" b="0" i="0" dirty="0">
                <a:solidFill>
                  <a:srgbClr val="333333"/>
                </a:solidFill>
                <a:effectLst/>
                <a:latin typeface="Yanonne Kaffeesatz Regular Bold" panose="020B0604020202020204" charset="-52"/>
              </a:rPr>
            </a:br>
            <a:endParaRPr lang="en-US" sz="7200" b="1" dirty="0">
              <a:solidFill>
                <a:srgbClr val="FFFFFF"/>
              </a:solidFill>
              <a:latin typeface="Yanonne Kaffeesatz Regular Bold" panose="020B0604020202020204" charset="-52"/>
              <a:ea typeface="Yanonne Kaffeesatz Regular Bold"/>
              <a:cs typeface="Yanonne Kaffeesatz Regular Bold"/>
              <a:sym typeface="Yanonne Kaffeesatz Regular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3235221" y="3123359"/>
            <a:ext cx="5868726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64"/>
              </a:lnSpc>
            </a:pPr>
            <a:r>
              <a:rPr lang="en-US" sz="4700" dirty="0">
                <a:solidFill>
                  <a:srgbClr val="F9F9F9"/>
                </a:solidFill>
                <a:latin typeface="Yanonne Kaffeesatz Regular Bold" panose="020B0604020202020204" charset="-52"/>
                <a:ea typeface="Yanonne Kaffeesatz Regular"/>
                <a:cs typeface="Yanonne Kaffeesatz Regular"/>
                <a:sym typeface="Yanonne Kaffeesatz Regular"/>
              </a:rPr>
              <a:t>+</a:t>
            </a:r>
            <a:r>
              <a:rPr lang="ru-BY" sz="4800" b="0" i="0" dirty="0">
                <a:solidFill>
                  <a:schemeClr val="bg1"/>
                </a:solidFill>
                <a:effectLst/>
                <a:latin typeface="Yanonne Kaffeesatz Regular Bold" panose="020B0604020202020204" charset="-52"/>
                <a:cs typeface="Times New Roman" panose="02020603050405020304" pitchFamily="18" charset="0"/>
              </a:rPr>
              <a:t>375298110840</a:t>
            </a:r>
            <a:endParaRPr lang="en-US" sz="4700" dirty="0">
              <a:solidFill>
                <a:schemeClr val="bg1"/>
              </a:solidFill>
              <a:latin typeface="Yanonne Kaffeesatz Regular Bold" panose="020B0604020202020204" charset="-52"/>
              <a:ea typeface="Yanonne Kaffeesatz Regular"/>
              <a:cs typeface="Times New Roman" panose="02020603050405020304" pitchFamily="18" charset="0"/>
              <a:sym typeface="Yanonne Kaffeesatz Regular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2049484" y="6320643"/>
            <a:ext cx="5868726" cy="795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8"/>
              </a:lnSpc>
            </a:pPr>
            <a:r>
              <a:rPr lang="ru-RU" sz="2400" b="0" i="0" dirty="0">
                <a:solidFill>
                  <a:schemeClr val="bg1"/>
                </a:solidFill>
                <a:effectLst/>
                <a:latin typeface="IBM Plex Sans" panose="020B0503050203000203" pitchFamily="34" charset="0"/>
              </a:rPr>
              <a:t>№000478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b="0" i="0" dirty="0">
                <a:solidFill>
                  <a:schemeClr val="bg1"/>
                </a:solidFill>
                <a:effectLst/>
                <a:latin typeface="IBM Plex Sans" panose="020B0503050203000203" pitchFamily="34" charset="0"/>
              </a:rPr>
              <a:t>с 22.09.2025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IBM Plex Sans" panose="020B0503050203000203" pitchFamily="34" charset="0"/>
              </a:rPr>
              <a:t> </a:t>
            </a:r>
            <a:r>
              <a:rPr lang="ru-RU" sz="2400" b="0" i="0" dirty="0">
                <a:solidFill>
                  <a:schemeClr val="bg1"/>
                </a:solidFill>
                <a:effectLst/>
                <a:latin typeface="IBM Plex Sans" panose="020B0503050203000203" pitchFamily="34" charset="0"/>
              </a:rPr>
              <a:t>по 21.09.2030</a:t>
            </a:r>
            <a:endParaRPr lang="en-US" sz="2400" dirty="0">
              <a:solidFill>
                <a:schemeClr val="bg1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7956374" y="6424238"/>
            <a:ext cx="6674153" cy="3892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48" lvl="1" indent="-291474">
              <a:lnSpc>
                <a:spcPts val="3024"/>
              </a:lnSpc>
              <a:buAutoNum type="arabicPeriod"/>
            </a:pP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7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Дорогою</a:t>
            </a: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в </a:t>
            </a:r>
            <a:r>
              <a:rPr lang="en-US" sz="27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Браслав</a:t>
            </a: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(</a:t>
            </a:r>
            <a:r>
              <a:rPr lang="en-US" sz="27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Минск</a:t>
            </a: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– д. </a:t>
            </a:r>
            <a:r>
              <a:rPr lang="en-US" sz="27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Паперня</a:t>
            </a: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–</a:t>
            </a:r>
            <a:endParaRPr lang="ru-RU" sz="2700" spc="13" dirty="0">
              <a:solidFill>
                <a:srgbClr val="F9F9F9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  <a:p>
            <a:pPr marL="291474" lvl="1">
              <a:lnSpc>
                <a:spcPts val="3024"/>
              </a:lnSpc>
            </a:pP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д. </a:t>
            </a:r>
            <a:r>
              <a:rPr lang="en-US" sz="27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Луковец</a:t>
            </a: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– д. </a:t>
            </a:r>
            <a:r>
              <a:rPr lang="en-US" sz="27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Илья</a:t>
            </a: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– </a:t>
            </a:r>
            <a:endParaRPr lang="ru-RU" sz="2700" spc="13" dirty="0">
              <a:solidFill>
                <a:srgbClr val="F9F9F9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  <a:p>
            <a:pPr marL="291474" lvl="1">
              <a:lnSpc>
                <a:spcPts val="3024"/>
              </a:lnSpc>
            </a:pPr>
            <a:r>
              <a:rPr lang="en-US" sz="27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Вилейское</a:t>
            </a: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</a:t>
            </a:r>
            <a:r>
              <a:rPr lang="en-US" sz="27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водохранилище</a:t>
            </a: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– д. </a:t>
            </a:r>
            <a:r>
              <a:rPr lang="en-US" sz="27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Княгинин</a:t>
            </a: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–</a:t>
            </a:r>
            <a:endParaRPr lang="ru-RU" sz="2700" spc="13" dirty="0">
              <a:solidFill>
                <a:srgbClr val="F9F9F9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  <a:p>
            <a:pPr marL="291474" lvl="1">
              <a:lnSpc>
                <a:spcPts val="3024"/>
              </a:lnSpc>
            </a:pP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д. </a:t>
            </a:r>
            <a:r>
              <a:rPr lang="en-US" sz="27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Сватки</a:t>
            </a: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– г. </a:t>
            </a:r>
            <a:r>
              <a:rPr lang="en-US" sz="27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Мядель</a:t>
            </a: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– г. </a:t>
            </a:r>
            <a:r>
              <a:rPr lang="en-US" sz="27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Поставы</a:t>
            </a: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–</a:t>
            </a:r>
            <a:endParaRPr lang="ru-RU" sz="2700" spc="13" dirty="0">
              <a:solidFill>
                <a:srgbClr val="F9F9F9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  <a:p>
            <a:pPr marL="291474" lvl="1">
              <a:lnSpc>
                <a:spcPts val="3024"/>
              </a:lnSpc>
            </a:pP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д. </a:t>
            </a:r>
            <a:r>
              <a:rPr lang="en-US" sz="27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Козяны</a:t>
            </a: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– </a:t>
            </a:r>
            <a:r>
              <a:rPr lang="en-US" sz="27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аг</a:t>
            </a: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. </a:t>
            </a:r>
            <a:r>
              <a:rPr lang="en-US" sz="27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Видзы</a:t>
            </a: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 – г. </a:t>
            </a:r>
            <a:r>
              <a:rPr lang="en-US" sz="27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Браслав</a:t>
            </a: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.)(</a:t>
            </a:r>
            <a:r>
              <a:rPr lang="en-US" sz="2700" spc="13" dirty="0" err="1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рус</a:t>
            </a:r>
            <a:r>
              <a:rPr lang="en-US" sz="2700" spc="13" dirty="0">
                <a:solidFill>
                  <a:srgbClr val="F9F9F9"/>
                </a:solidFill>
                <a:latin typeface="Yanonne Kaffeesatz Regular"/>
                <a:ea typeface="Yanonne Kaffeesatz Regular"/>
                <a:cs typeface="Yanonne Kaffeesatz Regular"/>
                <a:sym typeface="Yanonne Kaffeesatz Regular"/>
              </a:rPr>
              <a:t>.)</a:t>
            </a:r>
          </a:p>
          <a:p>
            <a:pPr>
              <a:lnSpc>
                <a:spcPts val="3024"/>
              </a:lnSpc>
            </a:pPr>
            <a:endParaRPr lang="en-US" sz="2700" spc="13" dirty="0">
              <a:solidFill>
                <a:srgbClr val="F9F9F9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  <a:p>
            <a:pPr>
              <a:lnSpc>
                <a:spcPts val="3024"/>
              </a:lnSpc>
            </a:pPr>
            <a:endParaRPr lang="en-US" sz="2700" spc="13" dirty="0">
              <a:solidFill>
                <a:srgbClr val="F9F9F9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  <a:p>
            <a:pPr>
              <a:lnSpc>
                <a:spcPts val="3024"/>
              </a:lnSpc>
            </a:pPr>
            <a:endParaRPr lang="en-US" sz="2700" spc="13" dirty="0">
              <a:solidFill>
                <a:srgbClr val="F9F9F9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  <a:p>
            <a:pPr>
              <a:lnSpc>
                <a:spcPts val="3024"/>
              </a:lnSpc>
            </a:pPr>
            <a:endParaRPr lang="en-US" sz="2700" spc="13" dirty="0">
              <a:solidFill>
                <a:srgbClr val="F9F9F9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  <a:p>
            <a:pPr>
              <a:lnSpc>
                <a:spcPts val="3584"/>
              </a:lnSpc>
            </a:pPr>
            <a:endParaRPr lang="en-US" sz="2700" spc="13" dirty="0">
              <a:solidFill>
                <a:srgbClr val="F9F9F9"/>
              </a:solidFill>
              <a:latin typeface="Yanonne Kaffeesatz Regular"/>
              <a:ea typeface="Yanonne Kaffeesatz Regular"/>
              <a:cs typeface="Yanonne Kaffeesatz Regular"/>
              <a:sym typeface="Yanonne Kaffeesatz Regular"/>
            </a:endParaRP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7055BEE5-9637-46AD-987E-122E25FEA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414" y="1610185"/>
            <a:ext cx="3494871" cy="261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3077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670</Words>
  <Application>Microsoft Office PowerPoint</Application>
  <PresentationFormat>Произвольный</PresentationFormat>
  <Paragraphs>119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Yanonne Kaffeesatz Regular Bold</vt:lpstr>
      <vt:lpstr>Calibri</vt:lpstr>
      <vt:lpstr>Yanonne Kaffeesatz Regular</vt:lpstr>
      <vt:lpstr>Times New Roman</vt:lpstr>
      <vt:lpstr>Arial</vt:lpstr>
      <vt:lpstr>IBM Plex Sans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Белый Черный Бежевый Простой Корпоративный Засечки Презентация</dc:title>
  <cp:lastModifiedBy>user</cp:lastModifiedBy>
  <cp:revision>5</cp:revision>
  <cp:lastPrinted>2026-01-13T06:47:03Z</cp:lastPrinted>
  <dcterms:created xsi:type="dcterms:W3CDTF">2006-08-16T00:00:00Z</dcterms:created>
  <dcterms:modified xsi:type="dcterms:W3CDTF">2026-02-25T05:43:07Z</dcterms:modified>
  <dc:identifier>DAGqrfLDpx8</dc:identifier>
</cp:coreProperties>
</file>