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0A6A-5375-428D-9D31-3EEED855C681}" type="datetimeFigureOut">
              <a:rPr lang="ru-BY" smtClean="0"/>
              <a:t>24.02.2026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FB4A8-7330-4660-8489-20C7120C799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5736597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0A6A-5375-428D-9D31-3EEED855C681}" type="datetimeFigureOut">
              <a:rPr lang="ru-BY" smtClean="0"/>
              <a:t>24.02.2026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FB4A8-7330-4660-8489-20C7120C799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96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mailto:turizm@braslavpark.by" TargetMode="External" /><Relationship Id="rId3" Type="http://schemas.openxmlformats.org/officeDocument/2006/relationships/hyperlink" Target="http://www.braslavpark.by/" TargetMode="External" /><Relationship Id="rId4" Type="http://schemas.openxmlformats.org/officeDocument/2006/relationships/hyperlink" Target="mailto:drivyatich@braslav-region.by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2C34E9-3587-4309-AC42-D6BA77E36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272"/>
            <a:ext cx="9144000" cy="63697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5FD906-5102-4A09-B07F-99F39FB35272}"/>
              </a:ext>
            </a:extLst>
          </p:cNvPr>
          <p:cNvSpPr/>
          <p:nvPr/>
        </p:nvSpPr>
        <p:spPr>
          <a:xfrm>
            <a:off x="0" y="63308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 туристического путешествия</a:t>
            </a:r>
            <a:r>
              <a:rPr lang="ru-RU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55925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8E487A54-57FD-4C56-8417-EFC6937F7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152463"/>
              </p:ext>
            </p:extLst>
          </p:nvPr>
        </p:nvGraphicFramePr>
        <p:xfrm>
          <a:off x="1" y="0"/>
          <a:ext cx="9144000" cy="6871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90">
                  <a:extLst>
                    <a:ext uri="{9D8B030D-6E8A-4147-A177-3AD203B41FA5}">
                      <a16:colId xmlns:a16="http://schemas.microsoft.com/office/drawing/2014/main" val="3636526115"/>
                    </a:ext>
                  </a:extLst>
                </a:gridCol>
                <a:gridCol w="1736204">
                  <a:extLst>
                    <a:ext uri="{9D8B030D-6E8A-4147-A177-3AD203B41FA5}">
                      <a16:colId xmlns:a16="http://schemas.microsoft.com/office/drawing/2014/main" val="1955306073"/>
                    </a:ext>
                  </a:extLst>
                </a:gridCol>
                <a:gridCol w="3348416">
                  <a:extLst>
                    <a:ext uri="{9D8B030D-6E8A-4147-A177-3AD203B41FA5}">
                      <a16:colId xmlns:a16="http://schemas.microsoft.com/office/drawing/2014/main" val="2579755593"/>
                    </a:ext>
                  </a:extLst>
                </a:gridCol>
                <a:gridCol w="1718438">
                  <a:extLst>
                    <a:ext uri="{9D8B030D-6E8A-4147-A177-3AD203B41FA5}">
                      <a16:colId xmlns:a16="http://schemas.microsoft.com/office/drawing/2014/main" val="3540192181"/>
                    </a:ext>
                  </a:extLst>
                </a:gridCol>
                <a:gridCol w="117705">
                  <a:extLst>
                    <a:ext uri="{9D8B030D-6E8A-4147-A177-3AD203B41FA5}">
                      <a16:colId xmlns:a16="http://schemas.microsoft.com/office/drawing/2014/main" val="2355684499"/>
                    </a:ext>
                  </a:extLst>
                </a:gridCol>
                <a:gridCol w="1731147">
                  <a:extLst>
                    <a:ext uri="{9D8B030D-6E8A-4147-A177-3AD203B41FA5}">
                      <a16:colId xmlns:a16="http://schemas.microsoft.com/office/drawing/2014/main" val="1691367594"/>
                    </a:ext>
                  </a:extLst>
                </a:gridCol>
              </a:tblGrid>
              <a:tr h="1080734"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indent="30480">
                        <a:lnSpc>
                          <a:spcPct val="77000"/>
                        </a:lnSpc>
                      </a:pP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be-BY" sz="1200" spc="-50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50165" indent="30480">
                        <a:lnSpc>
                          <a:spcPct val="77000"/>
                        </a:lnSpc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18288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1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0" algn="ctr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endParaRPr lang="ru-RU" sz="1100" b="1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Посещаемый</a:t>
                      </a:r>
                      <a:r>
                        <a:rPr lang="ru-RU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</a:t>
                      </a:r>
                      <a:r>
                        <a:rPr lang="ru-RU" sz="11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пункт,</a:t>
                      </a: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предлагаемые</a:t>
                      </a:r>
                      <a:r>
                        <a:rPr lang="ru-RU" sz="11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передвижения, протяженность (км),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(час/дней)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 vert="horz" wrap="square"/>
                    <a:lstStyle/>
                    <a:p>
                      <a:pPr marL="106045" marR="128270" algn="ctr">
                        <a:lnSpc>
                          <a:spcPct val="86000"/>
                        </a:lnSpc>
                        <a:spcBef>
                          <a:spcPts val="485"/>
                        </a:spcBef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106045" marR="128270" algn="ctr">
                        <a:lnSpc>
                          <a:spcPct val="86000"/>
                        </a:lnSpc>
                        <a:spcBef>
                          <a:spcPts val="485"/>
                        </a:spcBef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(ФИО/организация,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</a:t>
                      </a:r>
                      <a:r>
                        <a:rPr lang="ru-RU" sz="11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сайт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pPr marL="106045" marR="128270" algn="ctr">
                        <a:lnSpc>
                          <a:spcPct val="86000"/>
                        </a:lnSpc>
                        <a:spcBef>
                          <a:spcPts val="485"/>
                        </a:spcBef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(ФИО/организация,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сайт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5370105"/>
                  </a:ext>
                </a:extLst>
              </a:tr>
              <a:tr h="392959">
                <a:tc gridSpan="6">
                  <a:txBody>
                    <a:bodyPr vert="horz" wrap="square"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Религиозный туризм</a:t>
                      </a:r>
                      <a:endParaRPr lang="ru-BY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BY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326167"/>
                  </a:ext>
                </a:extLst>
              </a:tr>
              <a:tr h="1383697">
                <a:tc>
                  <a:txBody>
                    <a:bodyPr vert="horz" wrap="square"/>
                    <a:lstStyle/>
                    <a:p>
                      <a:pPr marL="126365">
                        <a:lnSpc>
                          <a:spcPts val="1145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173355" algn="ctr">
                        <a:lnSpc>
                          <a:spcPts val="1145"/>
                        </a:lnSpc>
                        <a:spcAft>
                          <a:spcPct val="0"/>
                        </a:spcAft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«Исторический»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173355" algn="l">
                        <a:lnSpc>
                          <a:spcPts val="1145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Браслав – аг. Иказнь – аг. Слободка – </a:t>
                      </a:r>
                    </a:p>
                    <a:p>
                      <a:pPr marL="66675" marR="173355" algn="l">
                        <a:lnSpc>
                          <a:spcPts val="1145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 Шауры - г. Браслав (Свято-Николаевская православная церковь, аг.Иказнь,</a:t>
                      </a:r>
                      <a:r>
                        <a:rPr lang="ru-RU" sz="1200" spc="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Свято-Успенская православная церковь, г.Браслав,</a:t>
                      </a:r>
                      <a:r>
                        <a:rPr lang="ru-RU" sz="1200" spc="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костел Рождества Матери Божьей, г.Браслав, костел</a:t>
                      </a:r>
                      <a:r>
                        <a:rPr lang="ru-RU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Божьего</a:t>
                      </a:r>
                      <a:r>
                        <a:rPr lang="ru-RU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Провидения,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аг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.Слободка,</a:t>
                      </a:r>
                      <a:r>
                        <a:rPr lang="ru-RU" sz="1200" spc="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костел</a:t>
                      </a:r>
                      <a:r>
                        <a:rPr lang="ru-RU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Божьего Тела, аг.Иказнь,</a:t>
                      </a:r>
                      <a:r>
                        <a:rPr lang="ru-RU" sz="1200" spc="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Свято-Пантелеимоновский женский православный монастырь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 vert="horz" wrap="square"/>
                    <a:lstStyle/>
                    <a:p>
                      <a:pPr marL="66675">
                        <a:lnSpc>
                          <a:spcPts val="114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Велосипед, 35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e-BY" sz="1200" spc="-10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66675">
                        <a:lnSpc>
                          <a:spcPts val="1145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pPr marL="66675" marR="484505" algn="just">
                        <a:lnSpc>
                          <a:spcPts val="1340"/>
                        </a:lnSpc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природоохранное учреждение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«Национальный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парк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«Браславские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озера»,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+375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2262246,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lang="en-US" sz="1200" u="sng" spc="-1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turizm</a:t>
                      </a:r>
                      <a:r>
                        <a:rPr lang="ru-RU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200" u="sng" spc="-1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braslavpark</a:t>
                      </a:r>
                      <a:r>
                        <a:rPr lang="ru-RU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by</a:t>
                      </a:r>
                      <a:r>
                        <a:rPr lang="en-US" sz="1200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www</a:t>
                      </a:r>
                      <a:r>
                        <a:rPr lang="ru-RU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u="sng" spc="-1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braslavpark</a:t>
                      </a:r>
                      <a:r>
                        <a:rPr lang="ru-RU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by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ГПУ</a:t>
                      </a: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«Национальный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парк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«Браславские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озера»,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+375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2262246,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200"/>
                        </a:lnSpc>
                        <a:spcBef>
                          <a:spcPts val="15"/>
                        </a:spcBef>
                      </a:pPr>
                      <a:r>
                        <a:rPr lang="en-US" sz="1200" u="sng" spc="-1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turizm</a:t>
                      </a:r>
                      <a:r>
                        <a:rPr lang="ru-RU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200" u="sng" spc="-1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braslavpark</a:t>
                      </a:r>
                      <a:r>
                        <a:rPr lang="ru-RU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by</a:t>
                      </a:r>
                      <a:r>
                        <a:rPr lang="en-US" sz="1200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www</a:t>
                      </a:r>
                      <a:r>
                        <a:rPr lang="ru-RU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u="sng" spc="-1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braslavpark</a:t>
                      </a:r>
                      <a:r>
                        <a:rPr lang="ru-RU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u="sng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by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816341"/>
                  </a:ext>
                </a:extLst>
              </a:tr>
              <a:tr h="379528">
                <a:tc gridSpan="6">
                  <a:txBody>
                    <a:bodyPr vert="horz" wrap="square"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Историко-культурный туризм</a:t>
                      </a:r>
                      <a:endParaRPr lang="ru-BY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BY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20586"/>
                  </a:ext>
                </a:extLst>
              </a:tr>
              <a:tr h="1199204">
                <a:tc>
                  <a:txBody>
                    <a:bodyPr vert="horz" wrap="square"/>
                    <a:lstStyle/>
                    <a:p>
                      <a:pPr marL="126365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58115" marR="15748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Обзорная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100" spc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Браславу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68580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Городище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Замковая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гора –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костел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Рождества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Девы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Марии – церковь Успения Святой Богородицы – ул.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Ленинская – Свято-Пантелемоновский женский монастырь – центр г.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 vert="horz" wrap="square"/>
                    <a:lstStyle/>
                    <a:p>
                      <a:pPr marL="66675" marR="114935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пеший; протяженность</a:t>
                      </a:r>
                    </a:p>
                    <a:p>
                      <a:pPr marL="66675" marR="114935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2,5 км;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«РФСК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«Дривятич»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40"/>
                        </a:lnSpc>
                        <a:spcBef>
                          <a:spcPts val="105"/>
                        </a:spcBef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+375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3364660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40"/>
                        </a:lnSpc>
                        <a:spcBef>
                          <a:spcPts val="105"/>
                        </a:spcBef>
                      </a:pPr>
                      <a:r>
                        <a:rPr lang="en-US" sz="1000" u="none" strike="noStrike" spc="-1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drivyatich</a:t>
                      </a:r>
                      <a:r>
                        <a:rPr lang="ru-RU" sz="1000" u="none" strike="noStrike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@</a:t>
                      </a:r>
                      <a:r>
                        <a:rPr lang="en-US" sz="1000" u="none" strike="noStrike" spc="-1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braslav</a:t>
                      </a:r>
                      <a:r>
                        <a:rPr lang="ru-RU" sz="1000" u="none" strike="noStrike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-</a:t>
                      </a:r>
                      <a:r>
                        <a:rPr lang="en-US" sz="1000" u="none" strike="noStrike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region</a:t>
                      </a:r>
                      <a:r>
                        <a:rPr lang="ru-RU" sz="1000" u="none" strike="noStrike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000" u="none" strike="noStrike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by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«РФСК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«Дривятич»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40"/>
                        </a:lnSpc>
                        <a:spcBef>
                          <a:spcPts val="105"/>
                        </a:spcBef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+375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3364660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40"/>
                        </a:lnSpc>
                        <a:spcBef>
                          <a:spcPts val="105"/>
                        </a:spcBef>
                      </a:pPr>
                      <a:r>
                        <a:rPr lang="en-US" sz="1200" u="none" strike="noStrike" spc="-1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drivyatich</a:t>
                      </a:r>
                      <a:r>
                        <a:rPr lang="ru-RU" sz="1200" u="none" strike="noStrike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@</a:t>
                      </a:r>
                      <a:r>
                        <a:rPr lang="en-US" sz="1200" u="none" strike="noStrike" spc="-1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braslav</a:t>
                      </a:r>
                      <a:r>
                        <a:rPr lang="ru-RU" sz="1200" u="none" strike="noStrike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-</a:t>
                      </a:r>
                      <a:r>
                        <a:rPr lang="en-US" sz="1200" u="none" strike="noStrike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region</a:t>
                      </a:r>
                      <a:r>
                        <a:rPr lang="ru-RU" sz="1200" u="none" strike="noStrike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.</a:t>
                      </a:r>
                      <a:r>
                        <a:rPr lang="en-US" sz="1200" u="none" strike="noStrike" spc="-1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by</a:t>
                      </a:r>
                      <a:endParaRPr lang="ru-BY" sz="1200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19108"/>
                  </a:ext>
                </a:extLst>
              </a:tr>
              <a:tr h="379528">
                <a:tc gridSpan="6">
                  <a:txBody>
                    <a:bodyPr vert="horz" wrap="square"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 туризм</a:t>
                      </a:r>
                      <a:endParaRPr lang="ru-BY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BY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494865"/>
                  </a:ext>
                </a:extLst>
              </a:tr>
              <a:tr h="1027890">
                <a:tc>
                  <a:txBody>
                    <a:bodyPr vert="horz" wrap="square"/>
                    <a:lstStyle/>
                    <a:p>
                      <a:pPr marL="126365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0" algn="l">
                        <a:lnSpc>
                          <a:spcPts val="1340"/>
                        </a:lnSpc>
                      </a:pPr>
                      <a:r>
                        <a:rPr lang="be-BY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0" algn="l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Турбаза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«Браславские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озера»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Монастырь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городище Масковичи – Слободковская озовая гора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Сплав на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байдарках/каяках;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км;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2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pPr marL="66675">
                        <a:lnSpc>
                          <a:spcPts val="1335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«РФСК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«Дривятич»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+375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3364660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ct val="98000"/>
                        </a:lnSpc>
                        <a:spcBef>
                          <a:spcPts val="20"/>
                        </a:spcBef>
                      </a:pP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drivyatich@braslav- region.by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 vert="horz" wrap="square"/>
                    <a:lstStyle/>
                    <a:p>
                      <a:pPr marL="66675">
                        <a:lnSpc>
                          <a:spcPts val="1335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«РФСК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«Дривятич»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+375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3364660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ct val="98000"/>
                        </a:lnSpc>
                        <a:spcBef>
                          <a:spcPts val="20"/>
                        </a:spcBef>
                      </a:pPr>
                      <a:r>
                        <a:rPr lang="en-US" sz="1200" spc="-1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drivyatich@braslav- region.by</a:t>
                      </a:r>
                      <a:endParaRPr lang="ru-BY" sz="110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3470557"/>
                  </a:ext>
                </a:extLst>
              </a:tr>
              <a:tr h="1027890">
                <a:tc>
                  <a:txBody>
                    <a:bodyPr vert="horz" wrap="square"/>
                    <a:lstStyle/>
                    <a:p>
                      <a:pPr marL="126365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8400" algn="l">
                        <a:lnSpc>
                          <a:spcPts val="1340"/>
                        </a:lnSpc>
                      </a:pPr>
                      <a:r>
                        <a:rPr lang="be-BY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0" algn="just">
                        <a:lnSpc>
                          <a:spcPts val="1340"/>
                        </a:lnSpc>
                      </a:pPr>
                      <a:r>
                        <a:rPr lang="be-BY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Хутор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Василево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аг.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Друя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Сплав на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байдарках/каяках;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endParaRPr lang="ru-BY" sz="1100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66675">
                        <a:lnSpc>
                          <a:spcPts val="132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34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91822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3370931-BD77-42C9-B60F-8BAA17D92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56983"/>
              </p:ext>
            </p:extLst>
          </p:nvPr>
        </p:nvGraphicFramePr>
        <p:xfrm>
          <a:off x="0" y="0"/>
          <a:ext cx="9144000" cy="764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28">
                  <a:extLst>
                    <a:ext uri="{9D8B030D-6E8A-4147-A177-3AD203B41FA5}">
                      <a16:colId xmlns:a16="http://schemas.microsoft.com/office/drawing/2014/main" val="2674982467"/>
                    </a:ext>
                  </a:extLst>
                </a:gridCol>
                <a:gridCol w="1704513">
                  <a:extLst>
                    <a:ext uri="{9D8B030D-6E8A-4147-A177-3AD203B41FA5}">
                      <a16:colId xmlns:a16="http://schemas.microsoft.com/office/drawing/2014/main" val="3126704433"/>
                    </a:ext>
                  </a:extLst>
                </a:gridCol>
                <a:gridCol w="3409025">
                  <a:extLst>
                    <a:ext uri="{9D8B030D-6E8A-4147-A177-3AD203B41FA5}">
                      <a16:colId xmlns:a16="http://schemas.microsoft.com/office/drawing/2014/main" val="260802077"/>
                    </a:ext>
                  </a:extLst>
                </a:gridCol>
                <a:gridCol w="1775534">
                  <a:extLst>
                    <a:ext uri="{9D8B030D-6E8A-4147-A177-3AD203B41FA5}">
                      <a16:colId xmlns:a16="http://schemas.microsoft.com/office/drawing/2014/main" val="186696532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70071045"/>
                    </a:ext>
                  </a:extLst>
                </a:gridCol>
              </a:tblGrid>
              <a:tr h="790113"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indent="30480">
                        <a:lnSpc>
                          <a:spcPct val="77000"/>
                        </a:lnSpc>
                      </a:pP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18288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1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5445" marR="68580" indent="-1604010" algn="ctr">
                        <a:lnSpc>
                          <a:spcPct val="77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Посещаемый</a:t>
                      </a:r>
                      <a:r>
                        <a:rPr lang="ru-RU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</a:t>
                      </a:r>
                      <a:r>
                        <a:rPr lang="ru-RU" sz="11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пункт,</a:t>
                      </a:r>
                    </a:p>
                    <a:p>
                      <a:pPr marL="1655445" marR="68580" indent="-1604010" algn="ctr">
                        <a:lnSpc>
                          <a:spcPct val="77000"/>
                        </a:lnSpc>
                        <a:spcAft>
                          <a:spcPct val="0"/>
                        </a:spcAft>
                      </a:pP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предлагаемые</a:t>
                      </a:r>
                      <a:r>
                        <a:rPr lang="ru-RU" sz="11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передвижения, протяженность (км),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(час/дней)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106045" marR="128270" algn="ctr">
                        <a:lnSpc>
                          <a:spcPct val="86000"/>
                        </a:lnSpc>
                        <a:spcBef>
                          <a:spcPts val="485"/>
                        </a:spcBef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6045" marR="128270" algn="ctr">
                        <a:lnSpc>
                          <a:spcPct val="86000"/>
                        </a:lnSpc>
                        <a:spcBef>
                          <a:spcPts val="485"/>
                        </a:spcBef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(ФИО/организация,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</a:t>
                      </a:r>
                      <a:r>
                        <a:rPr lang="ru-RU" sz="11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сайт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025217"/>
                  </a:ext>
                </a:extLst>
              </a:tr>
              <a:tr h="857250">
                <a:tc>
                  <a:txBody>
                    <a:bodyPr vert="horz" wrap="square"/>
                    <a:lstStyle/>
                    <a:p>
                      <a:pPr marL="126365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50520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</a:t>
                      </a: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выносливость»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66675" marR="68580">
                        <a:lnSpc>
                          <a:spcPct val="98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 –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аг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Ахремовцы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Цно –</a:t>
                      </a:r>
                      <a:r>
                        <a:rPr lang="en-US" sz="12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spc="-55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68580">
                        <a:lnSpc>
                          <a:spcPct val="9800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 Неспишь –</a:t>
                      </a:r>
                      <a:r>
                        <a:rPr lang="en-US" sz="12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 Войсо – оз. Струсто – оз. Снуды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ct val="98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Сплав на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байдарках/каяках;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0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 vert="horz" wrap="square"/>
                    <a:lstStyle/>
                    <a:p>
                      <a:r>
                        <a:rPr lang="ru-RU" sz="1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 «РФСК «Дривятич»</a:t>
                      </a:r>
                    </a:p>
                    <a:p>
                      <a:r>
                        <a:rPr lang="ru-RU" sz="1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+375 29 3364660</a:t>
                      </a:r>
                    </a:p>
                    <a:p>
                      <a:r>
                        <a:rPr lang="en-US" sz="1200" b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drivyatich@braslav- region.by</a:t>
                      </a:r>
                    </a:p>
                    <a:p>
                      <a:endParaRPr lang="ru-BY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95456"/>
                  </a:ext>
                </a:extLst>
              </a:tr>
              <a:tr h="857250"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58115" marR="15621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«Экстрим»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Друйск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 Друйка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аг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Друя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Сплав 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70"/>
                        </a:lnSpc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байдарках/каяках;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02879"/>
                  </a:ext>
                </a:extLst>
              </a:tr>
              <a:tr h="857250"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57480" marR="15748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«Средний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68580">
                        <a:lnSpc>
                          <a:spcPct val="98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Друйка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Цно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Неспишь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Дербо (городище Масковичи) – оз. Недрово – оз. Потех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4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Сплав на байдарках/каяках;</a:t>
                      </a:r>
                    </a:p>
                    <a:p>
                      <a:pPr marL="66675" algn="ctr">
                        <a:lnSpc>
                          <a:spcPts val="134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80 км</a:t>
                      </a:r>
                    </a:p>
                    <a:p>
                      <a:pPr marL="66675" algn="ctr">
                        <a:lnSpc>
                          <a:spcPts val="1340"/>
                        </a:lnSpc>
                      </a:pP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340317"/>
                  </a:ext>
                </a:extLst>
              </a:tr>
              <a:tr h="857250"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65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731520" indent="-488315">
                        <a:lnSpc>
                          <a:spcPct val="98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</a:t>
                      </a: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Масковичи</a:t>
                      </a:r>
                      <a:r>
                        <a:rPr lang="en-US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6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Городище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Масковичи,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 Божье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око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ct val="10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велосипедный, автомобильный,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83801"/>
                  </a:ext>
                </a:extLst>
              </a:tr>
              <a:tr h="857250"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73100" indent="-429895"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</a:t>
                      </a: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Масковичи</a:t>
                      </a:r>
                      <a:r>
                        <a:rPr lang="en-US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Слободка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Городище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Масковичи,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Божье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око,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аг.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Слободка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ct val="106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велосипедный, автомобильный,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2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331590"/>
                  </a:ext>
                </a:extLst>
              </a:tr>
              <a:tr h="857250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58115" marR="15113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</a:t>
                      </a:r>
                      <a:r>
                        <a:rPr lang="ru-RU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Масковичи</a:t>
                      </a:r>
                      <a:r>
                        <a:rPr lang="ru-RU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Слободка – музей кота Брасика – гора Маяк -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68580">
                        <a:lnSpc>
                          <a:spcPct val="98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Городище</a:t>
                      </a:r>
                      <a:r>
                        <a:rPr lang="ru-RU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Масковичи,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Божье</a:t>
                      </a:r>
                      <a:r>
                        <a:rPr lang="ru-RU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око,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аг.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Слободка,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кота Брасика, гора Маяк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ct val="10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велосипедный, автомобильный,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0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210011"/>
                  </a:ext>
                </a:extLst>
              </a:tr>
              <a:tr h="857250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57480" marR="15748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гора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Маяк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Гора</a:t>
                      </a:r>
                      <a:r>
                        <a:rPr lang="en-US" sz="12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Маяк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ct val="106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велосипедный, автомобильный,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2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83963"/>
                  </a:ext>
                </a:extLst>
              </a:tr>
              <a:tr h="857250">
                <a:tc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83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97235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FBB2715-50C1-4634-A544-298EF6747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57801"/>
              </p:ext>
            </p:extLst>
          </p:nvPr>
        </p:nvGraphicFramePr>
        <p:xfrm>
          <a:off x="-3206" y="0"/>
          <a:ext cx="9157855" cy="735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07">
                  <a:extLst>
                    <a:ext uri="{9D8B030D-6E8A-4147-A177-3AD203B41FA5}">
                      <a16:colId xmlns:a16="http://schemas.microsoft.com/office/drawing/2014/main" val="2280226840"/>
                    </a:ext>
                  </a:extLst>
                </a:gridCol>
                <a:gridCol w="1698841">
                  <a:extLst>
                    <a:ext uri="{9D8B030D-6E8A-4147-A177-3AD203B41FA5}">
                      <a16:colId xmlns:a16="http://schemas.microsoft.com/office/drawing/2014/main" val="2939252037"/>
                    </a:ext>
                  </a:extLst>
                </a:gridCol>
                <a:gridCol w="3428896">
                  <a:extLst>
                    <a:ext uri="{9D8B030D-6E8A-4147-A177-3AD203B41FA5}">
                      <a16:colId xmlns:a16="http://schemas.microsoft.com/office/drawing/2014/main" val="81348895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929062117"/>
                    </a:ext>
                  </a:extLst>
                </a:gridCol>
                <a:gridCol w="1720491">
                  <a:extLst>
                    <a:ext uri="{9D8B030D-6E8A-4147-A177-3AD203B41FA5}">
                      <a16:colId xmlns:a16="http://schemas.microsoft.com/office/drawing/2014/main" val="1231901062"/>
                    </a:ext>
                  </a:extLst>
                </a:gridCol>
                <a:gridCol w="1837680">
                  <a:extLst>
                    <a:ext uri="{9D8B030D-6E8A-4147-A177-3AD203B41FA5}">
                      <a16:colId xmlns:a16="http://schemas.microsoft.com/office/drawing/2014/main" val="3159628370"/>
                    </a:ext>
                  </a:extLst>
                </a:gridCol>
              </a:tblGrid>
              <a:tr h="901733"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indent="30480">
                        <a:lnSpc>
                          <a:spcPct val="77000"/>
                        </a:lnSpc>
                      </a:pP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18288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1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 vert="horz" wrap="square"/>
                    <a:lstStyle/>
                    <a:p>
                      <a:pPr marL="66675" marR="0" lvl="0" indent="0" algn="ctr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0" lvl="0" indent="0" algn="ctr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Посещаемый</a:t>
                      </a:r>
                      <a:r>
                        <a:rPr lang="ru-RU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</a:t>
                      </a:r>
                      <a:r>
                        <a:rPr lang="ru-RU" sz="11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пункт,</a:t>
                      </a: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6675" marR="0" lvl="0" indent="0" algn="ctr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предлагаемые</a:t>
                      </a:r>
                      <a:r>
                        <a:rPr lang="ru-RU" sz="11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передвижения, протяженность (км),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(час/дней)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передвижения, протяженность (км),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(час/дней)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(ФИО/организация,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</a:t>
                      </a:r>
                      <a:r>
                        <a:rPr lang="ru-RU" sz="11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сайт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3984919"/>
                  </a:ext>
                </a:extLst>
              </a:tr>
              <a:tr h="1012665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Вокруг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озер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 vert="horz" wrap="square"/>
                    <a:lstStyle/>
                    <a:p>
                      <a:pPr marL="80645" marR="77470" algn="l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 Неспишь –</a:t>
                      </a: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 Божье</a:t>
                      </a: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око –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 Недрово –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городище Масковичи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Слободковская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озовая</a:t>
                      </a:r>
                      <a:r>
                        <a:rPr lang="en-US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гряда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Потех</a:t>
                      </a: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полуостров Рустяки – оз. Новяты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pPr marL="66675">
                        <a:lnSpc>
                          <a:spcPct val="10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велосипедный,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ct val="105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велосипедный,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3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 vert="horz" wrap="square"/>
                    <a:lstStyle/>
                    <a:p>
                      <a:r>
                        <a:rPr lang="ru-RU" sz="1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 «РФСК «Дривятич»</a:t>
                      </a:r>
                    </a:p>
                    <a:p>
                      <a:r>
                        <a:rPr lang="ru-RU" sz="1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+375 29 3364660</a:t>
                      </a:r>
                    </a:p>
                    <a:p>
                      <a:r>
                        <a:rPr lang="en-US" sz="1200" b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drivyatich@braslav- region.by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51366"/>
                  </a:ext>
                </a:extLst>
              </a:tr>
              <a:tr h="1012665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Вокруг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Бережья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 vert="horz" wrap="square"/>
                    <a:lstStyle/>
                    <a:p>
                      <a:pPr marL="80645" marR="77470" algn="l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Бережье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pPr marL="66675">
                        <a:lnSpc>
                          <a:spcPct val="106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велосипедный, автомобильный,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ct val="106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велосипедный, автомобильный,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506622"/>
                  </a:ext>
                </a:extLst>
              </a:tr>
              <a:tr h="378062">
                <a:tc gridSpan="6">
                  <a:txBody>
                    <a:bodyPr vert="horz" wrap="square"/>
                    <a:lstStyle/>
                    <a:p>
                      <a:pPr algn="ctr"/>
                      <a:r>
                        <a:rPr lang="ru-RU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Экологический туризм</a:t>
                      </a:r>
                      <a:endParaRPr lang="ru-BY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BY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763425"/>
                  </a:ext>
                </a:extLst>
              </a:tr>
              <a:tr h="1012665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132080" algn="ctr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вольерно-прудовому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algn="ctr">
                        <a:lnSpc>
                          <a:spcPts val="1305"/>
                        </a:lnSpc>
                      </a:pP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хозяйству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05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Вольерно-прудовое</a:t>
                      </a:r>
                      <a:r>
                        <a:rPr lang="en-US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«Мекяны»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Велосипед, 7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 vert="horz" wrap="square"/>
                    <a:lstStyle/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ГПУ</a:t>
                      </a: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«Национальный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парк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«Браславские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озера»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+375 29 2262246,</a:t>
                      </a:r>
                    </a:p>
                    <a:p>
                      <a:r>
                        <a:rPr lang="ru-RU" sz="1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turizm@braslavpark.by www.braslavpark.by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82267"/>
                  </a:ext>
                </a:extLst>
              </a:tr>
              <a:tr h="1012665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3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«Веселый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algn="ctr">
                        <a:lnSpc>
                          <a:spcPts val="1325"/>
                        </a:lnSpc>
                      </a:pP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3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Литовщина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Шауры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Рубеж</a:t>
                      </a:r>
                      <a:r>
                        <a:rPr lang="ru-RU" sz="12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100" spc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Велосипед, 21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529162"/>
                  </a:ext>
                </a:extLst>
              </a:tr>
              <a:tr h="1012665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endParaRPr lang="be-BY" sz="1200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«Вокруг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озер»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г.Браслав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аг.Слободка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д.Луни-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68580">
                        <a:lnSpc>
                          <a:spcPts val="1370"/>
                        </a:lnSpc>
                      </a:pP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д.Леошки</a:t>
                      </a:r>
                      <a:r>
                        <a:rPr lang="ru-RU" sz="1200" spc="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д.Красногорка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Лукши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6675" marR="68580">
                        <a:lnSpc>
                          <a:spcPts val="137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Струсто –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Велосипед, 60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679875"/>
                  </a:ext>
                </a:extLst>
              </a:tr>
              <a:tr h="1012665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3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algn="ctr">
                        <a:lnSpc>
                          <a:spcPts val="1335"/>
                        </a:lnSpc>
                      </a:pP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«Комфортный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3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д.Рубеж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д.Муражы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</a:p>
                    <a:p>
                      <a:pPr marL="66675">
                        <a:lnSpc>
                          <a:spcPts val="133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Петуховщина– 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Красносельцы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г.Браслав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Велосипед, 22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66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81240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8672293-3D69-4511-9B90-831B6862B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37681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72">
                  <a:extLst>
                    <a:ext uri="{9D8B030D-6E8A-4147-A177-3AD203B41FA5}">
                      <a16:colId xmlns:a16="http://schemas.microsoft.com/office/drawing/2014/main" val="2762357774"/>
                    </a:ext>
                  </a:extLst>
                </a:gridCol>
                <a:gridCol w="1624613">
                  <a:extLst>
                    <a:ext uri="{9D8B030D-6E8A-4147-A177-3AD203B41FA5}">
                      <a16:colId xmlns:a16="http://schemas.microsoft.com/office/drawing/2014/main" val="388480137"/>
                    </a:ext>
                  </a:extLst>
                </a:gridCol>
                <a:gridCol w="3604334">
                  <a:extLst>
                    <a:ext uri="{9D8B030D-6E8A-4147-A177-3AD203B41FA5}">
                      <a16:colId xmlns:a16="http://schemas.microsoft.com/office/drawing/2014/main" val="746056343"/>
                    </a:ext>
                  </a:extLst>
                </a:gridCol>
                <a:gridCol w="1589103">
                  <a:extLst>
                    <a:ext uri="{9D8B030D-6E8A-4147-A177-3AD203B41FA5}">
                      <a16:colId xmlns:a16="http://schemas.microsoft.com/office/drawing/2014/main" val="2322853993"/>
                    </a:ext>
                  </a:extLst>
                </a:gridCol>
                <a:gridCol w="1837678">
                  <a:extLst>
                    <a:ext uri="{9D8B030D-6E8A-4147-A177-3AD203B41FA5}">
                      <a16:colId xmlns:a16="http://schemas.microsoft.com/office/drawing/2014/main" val="2957443566"/>
                    </a:ext>
                  </a:extLst>
                </a:gridCol>
              </a:tblGrid>
              <a:tr h="979714"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indent="30480">
                        <a:lnSpc>
                          <a:spcPct val="77000"/>
                        </a:lnSpc>
                      </a:pP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be-BY" sz="1200" spc="-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indent="30480">
                        <a:lnSpc>
                          <a:spcPct val="77000"/>
                        </a:lnSpc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18288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1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0" lvl="0" indent="0" algn="l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0" lvl="0" indent="0" algn="ctr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Посещаемый</a:t>
                      </a:r>
                      <a:r>
                        <a:rPr lang="ru-RU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</a:t>
                      </a:r>
                      <a:r>
                        <a:rPr lang="ru-RU" sz="11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пункт,</a:t>
                      </a: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66675" marR="0" lvl="0" indent="0" algn="ctr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предлагаемые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объекты</a:t>
                      </a: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передвижения, протяженность (км),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(час/дней)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(ФИО/организация,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</a:t>
                      </a:r>
                      <a:r>
                        <a:rPr lang="ru-RU" sz="11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сайт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4678953"/>
                  </a:ext>
                </a:extLst>
              </a:tr>
              <a:tr h="979714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265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26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«Комфортный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26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д.Рубеж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Муражы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г.Браслав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26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Велосипед, 16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 vert="horz" wrap="square"/>
                    <a:lstStyle/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ГПУ</a:t>
                      </a: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«Национальный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парк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«Браславские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озера»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+375 29 2262246,</a:t>
                      </a:r>
                    </a:p>
                    <a:p>
                      <a:r>
                        <a:rPr lang="ru-RU" sz="1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turizm@braslavpark.by www.braslavpark.by</a:t>
                      </a:r>
                    </a:p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79600"/>
                  </a:ext>
                </a:extLst>
              </a:tr>
              <a:tr h="979714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40"/>
                        </a:lnSpc>
                      </a:pP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algn="ctr">
                        <a:lnSpc>
                          <a:spcPts val="1305"/>
                        </a:lnSpc>
                        <a:spcBef>
                          <a:spcPts val="15"/>
                        </a:spcBef>
                        <a:tabLst>
                          <a:tab pos="850265"/>
                        </a:tabLst>
                      </a:pP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«Зеленый</a:t>
                      </a:r>
                      <a:r>
                        <a:rPr lang="be-BY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Путь»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Браслав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Рубеж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д.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Муражы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2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Гусаровщина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05"/>
                        </a:lnSpc>
                        <a:spcBef>
                          <a:spcPts val="15"/>
                        </a:spcBef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д.Струсто</a:t>
                      </a:r>
                      <a:r>
                        <a:rPr lang="ru-RU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д.Жвирбли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д.Красносельцы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г.Браслав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Велосипед, 32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be-BY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081060"/>
                  </a:ext>
                </a:extLst>
              </a:tr>
              <a:tr h="979714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29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29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r>
                        <a:rPr lang="en-US" sz="1200" spc="29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e-BY" sz="1200" spc="290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algn="ctr">
                        <a:lnSpc>
                          <a:spcPts val="1290"/>
                        </a:lnSpc>
                      </a:pP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«Тропа»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Заказник</a:t>
                      </a:r>
                      <a:r>
                        <a:rPr lang="en-US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«Дубки»,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г.Браслав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29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Пеший,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798710"/>
                  </a:ext>
                </a:extLst>
              </a:tr>
              <a:tr h="979714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443865" algn="ctr">
                        <a:lnSpc>
                          <a:spcPct val="98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Пеший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туристический маршрут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вольерному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algn="ctr">
                        <a:lnSpc>
                          <a:spcPts val="129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прудовому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хозяйству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Вольерно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прудовое</a:t>
                      </a:r>
                      <a:r>
                        <a:rPr lang="en-US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«Мекяны»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Пеший,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км,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33837"/>
                  </a:ext>
                </a:extLst>
              </a:tr>
              <a:tr h="979714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25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2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</a:t>
                      </a:r>
                      <a:r>
                        <a:rPr lang="en-US" sz="1200" spc="2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r>
                        <a:rPr lang="en-US" sz="1200" spc="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Шесть</a:t>
                      </a:r>
                      <a:r>
                        <a:rPr lang="ru-RU" sz="1100" spc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ё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2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Дривяты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Цно</a:t>
                      </a:r>
                      <a:r>
                        <a:rPr lang="en-US" sz="1200" spc="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Неспиш</a:t>
                      </a:r>
                      <a:r>
                        <a:rPr lang="en-US" sz="12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Дебро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e-BY" sz="1200" spc="-20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66675">
                        <a:lnSpc>
                          <a:spcPts val="1325"/>
                        </a:lnSpc>
                      </a:pPr>
                      <a:r>
                        <a:rPr lang="en-US" sz="1200" spc="-25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Недрово</a:t>
                      </a:r>
                      <a:r>
                        <a:rPr lang="en-US" sz="1200" spc="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Потех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25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Водный, 21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27867"/>
                  </a:ext>
                </a:extLst>
              </a:tr>
              <a:tr h="979714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65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5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algn="ctr">
                        <a:lnSpc>
                          <a:spcPts val="1325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«Браславская</a:t>
                      </a:r>
                      <a:r>
                        <a:rPr lang="en-US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кругосветка»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111125">
                        <a:lnSpc>
                          <a:spcPts val="137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 Дривяты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Цно –</a:t>
                      </a:r>
                      <a:r>
                        <a:rPr lang="en-US" sz="12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 Неспиш –</a:t>
                      </a:r>
                      <a:r>
                        <a:rPr lang="en-US" sz="12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Войсо –</a:t>
                      </a: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 Струсто – оз. Снуды – оз. Струсто – оз. Волосо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6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Водный,</a:t>
                      </a:r>
                      <a:r>
                        <a:rPr lang="en-US" sz="12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5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дня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34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46425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9AFDAC4-D88D-431A-AB1B-C51D16179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91906"/>
              </p:ext>
            </p:extLst>
          </p:nvPr>
        </p:nvGraphicFramePr>
        <p:xfrm>
          <a:off x="0" y="0"/>
          <a:ext cx="9144000" cy="7022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71">
                  <a:extLst>
                    <a:ext uri="{9D8B030D-6E8A-4147-A177-3AD203B41FA5}">
                      <a16:colId xmlns:a16="http://schemas.microsoft.com/office/drawing/2014/main" val="260552993"/>
                    </a:ext>
                  </a:extLst>
                </a:gridCol>
                <a:gridCol w="1660124">
                  <a:extLst>
                    <a:ext uri="{9D8B030D-6E8A-4147-A177-3AD203B41FA5}">
                      <a16:colId xmlns:a16="http://schemas.microsoft.com/office/drawing/2014/main" val="3288778360"/>
                    </a:ext>
                  </a:extLst>
                </a:gridCol>
                <a:gridCol w="3258105">
                  <a:extLst>
                    <a:ext uri="{9D8B030D-6E8A-4147-A177-3AD203B41FA5}">
                      <a16:colId xmlns:a16="http://schemas.microsoft.com/office/drawing/2014/main" val="4039659580"/>
                    </a:ext>
                  </a:extLst>
                </a:gridCol>
                <a:gridCol w="1562470">
                  <a:extLst>
                    <a:ext uri="{9D8B030D-6E8A-4147-A177-3AD203B41FA5}">
                      <a16:colId xmlns:a16="http://schemas.microsoft.com/office/drawing/2014/main" val="2521401140"/>
                    </a:ext>
                  </a:extLst>
                </a:gridCol>
                <a:gridCol w="2095130">
                  <a:extLst>
                    <a:ext uri="{9D8B030D-6E8A-4147-A177-3AD203B41FA5}">
                      <a16:colId xmlns:a16="http://schemas.microsoft.com/office/drawing/2014/main" val="950537795"/>
                    </a:ext>
                  </a:extLst>
                </a:gridCol>
              </a:tblGrid>
              <a:tr h="1003177"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indent="30480">
                        <a:lnSpc>
                          <a:spcPct val="77000"/>
                        </a:lnSpc>
                      </a:pP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be-BY" sz="1200" spc="-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indent="30480">
                        <a:lnSpc>
                          <a:spcPct val="77000"/>
                        </a:lnSpc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18288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1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5445" marR="68580" indent="-1604010" algn="ctr">
                        <a:lnSpc>
                          <a:spcPct val="77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Посещаемый</a:t>
                      </a:r>
                      <a:r>
                        <a:rPr lang="ru-RU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</a:t>
                      </a:r>
                      <a:r>
                        <a:rPr lang="ru-RU" sz="11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пункт,</a:t>
                      </a:r>
                    </a:p>
                    <a:p>
                      <a:pPr marL="1655445" marR="68580" indent="-1604010" algn="ctr">
                        <a:lnSpc>
                          <a:spcPct val="77000"/>
                        </a:lnSpc>
                        <a:spcAft>
                          <a:spcPct val="0"/>
                        </a:spcAft>
                      </a:pP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предлагаемые</a:t>
                      </a:r>
                      <a:r>
                        <a:rPr lang="ru-RU" sz="11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передвижения, протяженность (км),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(час/дней)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(ФИО/организация,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</a:t>
                      </a:r>
                      <a:r>
                        <a:rPr lang="ru-RU" sz="11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сайт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7061668"/>
                  </a:ext>
                </a:extLst>
              </a:tr>
              <a:tr h="1003177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3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«Жемчуж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ина»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3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Потех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2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 Недрово</a:t>
                      </a:r>
                      <a:r>
                        <a:rPr lang="en-US" sz="1200" spc="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Дербо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e-BY" sz="1200" spc="-25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66675">
                        <a:lnSpc>
                          <a:spcPts val="133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Несьпиш</a:t>
                      </a:r>
                      <a:r>
                        <a:rPr lang="en-US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5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Войсо</a:t>
                      </a:r>
                      <a:r>
                        <a:rPr lang="en-US" sz="12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Струсто</a:t>
                      </a:r>
                      <a:r>
                        <a:rPr lang="en-US" sz="1200" spc="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e-BY" sz="1200" spc="-30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66675">
                        <a:lnSpc>
                          <a:spcPts val="133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Снуды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Волосо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Водный, 42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6">
                  <a:txBody>
                    <a:bodyPr vert="horz" wrap="square"/>
                    <a:lstStyle/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ГПУ</a:t>
                      </a: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«Национальный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парк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«Браславские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озера»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+375 29 2262246,</a:t>
                      </a:r>
                    </a:p>
                    <a:p>
                      <a:r>
                        <a:rPr lang="ru-RU" sz="1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turizm@braslavpark.by www.braslavpark.by</a:t>
                      </a:r>
                    </a:p>
                    <a:p>
                      <a:endParaRPr lang="ru-BY" sz="1200"/>
                    </a:p>
                    <a:p>
                      <a:endParaRPr lang="ru-BY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792878"/>
                  </a:ext>
                </a:extLst>
              </a:tr>
              <a:tr h="1003177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35"/>
                        </a:lnSpc>
                        <a:spcBef>
                          <a:spcPts val="390"/>
                        </a:spcBef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Экологическая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тропа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Гора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Маяк</a:t>
                      </a:r>
                      <a:r>
                        <a:rPr lang="be-BY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68580">
                        <a:lnSpc>
                          <a:spcPct val="98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Уникальный</a:t>
                      </a:r>
                      <a:r>
                        <a:rPr lang="ru-RU" sz="12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объект,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расположенный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 озерами Снуды и Струсто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Пеший,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254878"/>
                  </a:ext>
                </a:extLst>
              </a:tr>
              <a:tr h="1003177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132080" algn="ctr">
                        <a:lnSpc>
                          <a:spcPts val="133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Экологическая тропа «Слободковская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озовая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гряда»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Слободковская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озовая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гряда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Пеший,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05328"/>
                  </a:ext>
                </a:extLst>
              </a:tr>
              <a:tr h="1003177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35"/>
                        </a:lnSpc>
                        <a:spcBef>
                          <a:spcPts val="390"/>
                        </a:spcBef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Экологическая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тропа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Парк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Бельмонт</a:t>
                      </a:r>
                      <a:r>
                        <a:rPr lang="be-BY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аг.Ахремовцы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Пеший,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925562"/>
                  </a:ext>
                </a:extLst>
              </a:tr>
              <a:tr h="1003177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25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35"/>
                        </a:lnSpc>
                        <a:spcBef>
                          <a:spcPts val="380"/>
                        </a:spcBef>
                      </a:pP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Туристический</a:t>
                      </a: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 </a:t>
                      </a:r>
                      <a:r>
                        <a:rPr lang="be-BY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Турбазовский рог</a:t>
                      </a:r>
                      <a:r>
                        <a:rPr lang="be-BY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25"/>
                        </a:lnSpc>
                      </a:pP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г.Браслав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25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Пеший,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050983"/>
                  </a:ext>
                </a:extLst>
              </a:tr>
              <a:tr h="1003177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l">
                        <a:lnSpc>
                          <a:spcPts val="1340"/>
                        </a:lnSpc>
                        <a:spcBef>
                          <a:spcPts val="390"/>
                        </a:spcBef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algn="ctr">
                        <a:lnSpc>
                          <a:spcPts val="1340"/>
                        </a:lnSpc>
                        <a:spcBef>
                          <a:spcPts val="420"/>
                        </a:spcBef>
                      </a:pP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«Золово»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База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отдыха «Золово»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д.Околица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д.Замошье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оз.Шилово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оз.Золва</a:t>
                      </a:r>
                      <a:r>
                        <a:rPr lang="ru-RU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база</a:t>
                      </a:r>
                      <a:r>
                        <a:rPr lang="ru-RU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отдыха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«Золово»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Велосипедный,</a:t>
                      </a:r>
                      <a:r>
                        <a:rPr lang="en-US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r>
                        <a:rPr lang="en-US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834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43503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C764BD03-8687-47BF-8EE3-A129B1C61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548919"/>
              </p:ext>
            </p:extLst>
          </p:nvPr>
        </p:nvGraphicFramePr>
        <p:xfrm>
          <a:off x="0" y="0"/>
          <a:ext cx="9144000" cy="8881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17">
                  <a:extLst>
                    <a:ext uri="{9D8B030D-6E8A-4147-A177-3AD203B41FA5}">
                      <a16:colId xmlns:a16="http://schemas.microsoft.com/office/drawing/2014/main" val="1072255466"/>
                    </a:ext>
                  </a:extLst>
                </a:gridCol>
                <a:gridCol w="1642368">
                  <a:extLst>
                    <a:ext uri="{9D8B030D-6E8A-4147-A177-3AD203B41FA5}">
                      <a16:colId xmlns:a16="http://schemas.microsoft.com/office/drawing/2014/main" val="3899299381"/>
                    </a:ext>
                  </a:extLst>
                </a:gridCol>
                <a:gridCol w="3249228">
                  <a:extLst>
                    <a:ext uri="{9D8B030D-6E8A-4147-A177-3AD203B41FA5}">
                      <a16:colId xmlns:a16="http://schemas.microsoft.com/office/drawing/2014/main" val="2557162242"/>
                    </a:ext>
                  </a:extLst>
                </a:gridCol>
                <a:gridCol w="1766656">
                  <a:extLst>
                    <a:ext uri="{9D8B030D-6E8A-4147-A177-3AD203B41FA5}">
                      <a16:colId xmlns:a16="http://schemas.microsoft.com/office/drawing/2014/main" val="2779622496"/>
                    </a:ext>
                  </a:extLst>
                </a:gridCol>
                <a:gridCol w="2015231">
                  <a:extLst>
                    <a:ext uri="{9D8B030D-6E8A-4147-A177-3AD203B41FA5}">
                      <a16:colId xmlns:a16="http://schemas.microsoft.com/office/drawing/2014/main" val="4275425759"/>
                    </a:ext>
                  </a:extLst>
                </a:gridCol>
              </a:tblGrid>
              <a:tr h="979714"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r>
                        <a:rPr lang="en-US" sz="10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indent="30480">
                        <a:lnSpc>
                          <a:spcPct val="77000"/>
                        </a:lnSpc>
                      </a:pPr>
                      <a:r>
                        <a:rPr lang="en-US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be-BY" sz="1200" spc="-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indent="30480">
                        <a:lnSpc>
                          <a:spcPct val="77000"/>
                        </a:lnSpc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40"/>
                        </a:lnSpc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18288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1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5445" marR="68580" indent="-1604010" algn="ctr">
                        <a:lnSpc>
                          <a:spcPct val="77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Посещаемый</a:t>
                      </a:r>
                      <a:r>
                        <a:rPr lang="ru-RU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</a:t>
                      </a:r>
                      <a:r>
                        <a:rPr lang="ru-RU" sz="11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пункт,</a:t>
                      </a:r>
                    </a:p>
                    <a:p>
                      <a:pPr marL="1655445" marR="68580" indent="-1604010" algn="ctr">
                        <a:lnSpc>
                          <a:spcPct val="77000"/>
                        </a:lnSpc>
                        <a:spcAft>
                          <a:spcPct val="0"/>
                        </a:spcAft>
                      </a:pP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предлагаемые</a:t>
                      </a:r>
                      <a:r>
                        <a:rPr lang="ru-RU" sz="11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передвижения, протяженность (км),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(час/дней)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(ФИО/организация,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</a:t>
                      </a:r>
                      <a:r>
                        <a:rPr lang="ru-RU" sz="11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сайт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4684079"/>
                  </a:ext>
                </a:extLst>
              </a:tr>
              <a:tr h="420612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  <a:spcBef>
                          <a:spcPts val="390"/>
                        </a:spcBef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algn="ctr">
                        <a:lnSpc>
                          <a:spcPts val="1340"/>
                        </a:lnSpc>
                        <a:spcBef>
                          <a:spcPts val="420"/>
                        </a:spcBef>
                      </a:pP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«Леошки»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68580">
                        <a:lnSpc>
                          <a:spcPct val="9800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База</a:t>
                      </a:r>
                      <a:r>
                        <a:rPr lang="en-US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отдыха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«Леошки»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Северный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Волосо -</a:t>
                      </a:r>
                      <a:r>
                        <a:rPr lang="en-US" sz="12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оз.Южный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Волосо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ct val="9800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Велосипедный,</a:t>
                      </a:r>
                      <a:r>
                        <a:rPr lang="en-US" sz="12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r>
                        <a:rPr lang="en-US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км,</a:t>
                      </a:r>
                      <a:endParaRPr lang="be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ct val="98000"/>
                        </a:lnSpc>
                      </a:pPr>
                      <a:r>
                        <a:rPr lang="en-US" sz="12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ГПУ</a:t>
                      </a: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«Национальный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парк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7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«Браславские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озера»</a:t>
                      </a: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+375 29 2262246,</a:t>
                      </a:r>
                    </a:p>
                    <a:p>
                      <a:r>
                        <a:rPr lang="ru-RU" sz="1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turizm@braslavpark.by www.braslavpark.by</a:t>
                      </a:r>
                      <a:endParaRPr lang="ru-BY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45272"/>
                  </a:ext>
                </a:extLst>
              </a:tr>
              <a:tr h="1360355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ct val="98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r>
                        <a:rPr lang="ru-RU" sz="12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6675" algn="ctr">
                        <a:lnSpc>
                          <a:spcPct val="98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«Заказник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Ричи»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  <a:p>
                      <a:pPr marL="66675" algn="ctr">
                        <a:lnSpc>
                          <a:spcPct val="98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 выходного дня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35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Заказник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Ричи.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68580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Обзорная экскурсия по заказнику, посещение экологического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вдоль</a:t>
                      </a:r>
                      <a:r>
                        <a:rPr lang="ru-RU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озера</a:t>
                      </a:r>
                      <a:r>
                        <a:rPr lang="ru-RU" sz="12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Ричи,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прогулка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лесу с наблюдением за птицами и животными,</a:t>
                      </a:r>
                      <a:r>
                        <a:rPr lang="ru-RU" sz="1100" spc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фотографирование.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3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Пеший-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5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e-BY" sz="1200" spc="-7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 vert="horz" wrap="square"/>
                    <a:lstStyle/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ГПУ «Браслав-Ричи» </a:t>
                      </a:r>
                    </a:p>
                    <a:p>
                      <a:r>
                        <a:rPr lang="ru-RU" sz="1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аг. Межаны, </a:t>
                      </a:r>
                    </a:p>
                    <a:p>
                      <a:r>
                        <a:rPr lang="ru-RU" sz="1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ул.Школьная 1.</a:t>
                      </a:r>
                    </a:p>
                    <a:p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+375 2153 24515</a:t>
                      </a:r>
                    </a:p>
                    <a:p>
                      <a:r>
                        <a:rPr lang="ru-RU" sz="120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braslav-richi@mail/ru</a:t>
                      </a:r>
                      <a:endParaRPr lang="ru-RU" sz="120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BY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932605"/>
                  </a:ext>
                </a:extLst>
              </a:tr>
              <a:tr h="979714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443865" algn="ctr">
                        <a:lnSpc>
                          <a:spcPct val="10000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endParaRPr lang="be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443865" algn="ctr">
                        <a:lnSpc>
                          <a:spcPct val="100000"/>
                        </a:lnSpc>
                      </a:pP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«Ричи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Сита»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just">
                        <a:lnSpc>
                          <a:spcPts val="1340"/>
                        </a:lnSpc>
                      </a:pP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д.Миколаюнцы,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Кривасели,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аг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Межаны,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6675" algn="just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Вяжи.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62865" algn="just">
                        <a:lnSpc>
                          <a:spcPts val="1340"/>
                        </a:lnSpc>
                        <a:spcBef>
                          <a:spcPts val="10"/>
                        </a:spcBef>
                        <a:spcAft>
                          <a:spcPct val="0"/>
                        </a:spcAft>
                      </a:pP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Святоникольская старообрядческая церковь с посещением места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захоронения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жертв</a:t>
                      </a:r>
                      <a:r>
                        <a:rPr lang="ru-RU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фашизма,</a:t>
                      </a:r>
                      <a:r>
                        <a:rPr lang="ru-RU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река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Ричи,</a:t>
                      </a:r>
                      <a:r>
                        <a:rPr lang="ru-RU" sz="12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тематическая точка «Мыс солнечный», озеро Сита, д.Вяжи,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62865" algn="just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вольеры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национального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парка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«Браславские</a:t>
                      </a:r>
                      <a:r>
                        <a:rPr lang="ru-RU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озёра»,</a:t>
                      </a:r>
                      <a:r>
                        <a:rPr lang="ru-RU" sz="12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буковая роща,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костёл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Божей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Ангельской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аг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Межаны,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бобровая платина, смотровая вышка «Лининка», памятник природы родник Карасинский.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Велосипедный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-30</a:t>
                      </a:r>
                      <a:r>
                        <a:rPr lang="en-US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5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114935">
                        <a:lnSpc>
                          <a:spcPts val="1340"/>
                        </a:lnSpc>
                        <a:spcBef>
                          <a:spcPts val="10"/>
                        </a:spcBef>
                        <a:spcAft>
                          <a:spcPct val="0"/>
                        </a:spcAft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e-BY" sz="1200" spc="-7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114935">
                        <a:lnSpc>
                          <a:spcPts val="1340"/>
                        </a:lnSpc>
                        <a:spcBef>
                          <a:spcPts val="10"/>
                        </a:spcBef>
                        <a:spcAft>
                          <a:spcPct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266261"/>
                  </a:ext>
                </a:extLst>
              </a:tr>
              <a:tr h="1546337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443865" algn="ctr">
                        <a:lnSpc>
                          <a:spcPct val="98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«Животный и растительный</a:t>
                      </a:r>
                    </a:p>
                    <a:p>
                      <a:pPr marL="66675" marR="443865" algn="ctr">
                        <a:lnSpc>
                          <a:spcPct val="98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</a:t>
                      </a:r>
                      <a:r>
                        <a:rPr lang="be-BY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заказника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«Ричи»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ct val="98000"/>
                        </a:lnSpc>
                      </a:pP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д.Миколаюнцы,</a:t>
                      </a:r>
                      <a:r>
                        <a:rPr lang="ru-RU" sz="1200" spc="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 Бейнары, д. Анисимовичи. Информационные</a:t>
                      </a:r>
                      <a:r>
                        <a:rPr lang="ru-RU" sz="1200" spc="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стенды</a:t>
                      </a:r>
                      <a:r>
                        <a:rPr lang="ru-RU" sz="1200" spc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«Водный</a:t>
                      </a:r>
                      <a:r>
                        <a:rPr lang="ru-RU" sz="1200" spc="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</a:t>
                      </a:r>
                      <a:r>
                        <a:rPr lang="ru-RU" sz="1200" spc="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заказника</a:t>
                      </a:r>
                      <a:r>
                        <a:rPr lang="ru-RU" sz="1200" spc="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Ричи»</a:t>
                      </a:r>
                      <a:r>
                        <a:rPr lang="ru-RU" sz="1200" spc="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«Животный </a:t>
                      </a:r>
                      <a:r>
                        <a:rPr lang="ru-RU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растительный 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заказника Ричи»,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смотровая</a:t>
                      </a:r>
                      <a:r>
                        <a:rPr lang="ru-RU" sz="1200" spc="3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</a:t>
                      </a:r>
                      <a:r>
                        <a:rPr lang="ru-RU" sz="1200" spc="3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3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берегу</a:t>
                      </a:r>
                      <a:r>
                        <a:rPr lang="ru-RU" sz="1200" spc="29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озера</a:t>
                      </a:r>
                      <a:r>
                        <a:rPr lang="ru-RU" sz="1200" spc="3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Ричи,</a:t>
                      </a:r>
                      <a:r>
                        <a:rPr lang="ru-RU" sz="1200" spc="3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прогулка</a:t>
                      </a:r>
                      <a:r>
                        <a:rPr lang="ru-RU" sz="1200" spc="3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spc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сосновому 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лесу,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панская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аллея, памятник природы </a:t>
                      </a: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республиканского значения «Большой камень Анисимовичский», волчий остров.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35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Пешеходный</a:t>
                      </a:r>
                      <a:r>
                        <a:rPr lang="en-US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5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e-BY" sz="1200" spc="-75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час.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085152"/>
                  </a:ext>
                </a:extLst>
              </a:tr>
              <a:tr h="979714">
                <a:tc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349833"/>
                  </a:ext>
                </a:extLst>
              </a:tr>
              <a:tr h="979714">
                <a:tc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95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390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7E355DFF-8125-414E-8BC2-D1C2A40C9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01148"/>
              </p:ext>
            </p:extLst>
          </p:nvPr>
        </p:nvGraphicFramePr>
        <p:xfrm>
          <a:off x="0" y="0"/>
          <a:ext cx="9197175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77">
                  <a:extLst>
                    <a:ext uri="{9D8B030D-6E8A-4147-A177-3AD203B41FA5}">
                      <a16:colId xmlns:a16="http://schemas.microsoft.com/office/drawing/2014/main" val="3986903748"/>
                    </a:ext>
                  </a:extLst>
                </a:gridCol>
                <a:gridCol w="1810719">
                  <a:extLst>
                    <a:ext uri="{9D8B030D-6E8A-4147-A177-3AD203B41FA5}">
                      <a16:colId xmlns:a16="http://schemas.microsoft.com/office/drawing/2014/main" val="2234288827"/>
                    </a:ext>
                  </a:extLst>
                </a:gridCol>
                <a:gridCol w="3364637">
                  <a:extLst>
                    <a:ext uri="{9D8B030D-6E8A-4147-A177-3AD203B41FA5}">
                      <a16:colId xmlns:a16="http://schemas.microsoft.com/office/drawing/2014/main" val="3665623965"/>
                    </a:ext>
                  </a:extLst>
                </a:gridCol>
                <a:gridCol w="2192784">
                  <a:extLst>
                    <a:ext uri="{9D8B030D-6E8A-4147-A177-3AD203B41FA5}">
                      <a16:colId xmlns:a16="http://schemas.microsoft.com/office/drawing/2014/main" val="3028083156"/>
                    </a:ext>
                  </a:extLst>
                </a:gridCol>
                <a:gridCol w="1491358">
                  <a:extLst>
                    <a:ext uri="{9D8B030D-6E8A-4147-A177-3AD203B41FA5}">
                      <a16:colId xmlns:a16="http://schemas.microsoft.com/office/drawing/2014/main" val="2409768996"/>
                    </a:ext>
                  </a:extLst>
                </a:gridCol>
              </a:tblGrid>
              <a:tr h="1054498">
                <a:tc>
                  <a:txBody>
                    <a:bodyPr vert="horz" wrap="square"/>
                    <a:lstStyle/>
                    <a:p>
                      <a:pPr marL="66675" marR="0" lvl="0" indent="0" algn="l" defTabSz="914400" rtl="0" eaLnBrk="1" fontAlgn="auto" latinLnBrk="0" hangingPunct="1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05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BY" sz="1000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66675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endParaRPr lang="ru-RU" sz="1050" b="1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18288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1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  <a:spcBef>
                          <a:spcPts val="5"/>
                        </a:spcBef>
                        <a:spcAft>
                          <a:spcPct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5445" marR="68580" indent="-1604010" algn="ctr">
                        <a:lnSpc>
                          <a:spcPct val="77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Посещаемый</a:t>
                      </a:r>
                      <a:r>
                        <a:rPr lang="ru-RU" sz="11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населенный</a:t>
                      </a:r>
                      <a:r>
                        <a:rPr lang="ru-RU" sz="11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пункт,</a:t>
                      </a: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654175" marR="68580" indent="-1654175" algn="ctr">
                        <a:lnSpc>
                          <a:spcPct val="7700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предлагаемые</a:t>
                      </a:r>
                      <a:r>
                        <a:rPr lang="ru-RU" sz="11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  <a:r>
                        <a:rPr lang="ru-RU" sz="11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посещения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2875" marR="163195" algn="ctr">
                        <a:lnSpc>
                          <a:spcPct val="83000"/>
                        </a:lnSpc>
                        <a:spcBef>
                          <a:spcPts val="15"/>
                        </a:spcBef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передвижения, протяженность (км),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(час/дней)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</a:t>
                      </a:r>
                      <a:r>
                        <a:rPr lang="ru-RU" sz="11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 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(ФИО/</a:t>
                      </a: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организация,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</a:t>
                      </a:r>
                      <a:r>
                        <a:rPr lang="ru-RU" sz="11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41605" marR="163195" algn="ctr">
                        <a:lnSpc>
                          <a:spcPts val="990"/>
                        </a:lnSpc>
                        <a:spcAft>
                          <a:spcPct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сайт</a:t>
                      </a:r>
                      <a:r>
                        <a:rPr lang="ru-RU" sz="11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7288399"/>
                  </a:ext>
                </a:extLst>
              </a:tr>
              <a:tr h="1411565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25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0" marR="690245" indent="0" algn="ctr" defTabSz="1793875">
                        <a:lnSpc>
                          <a:spcPct val="100000"/>
                        </a:lnSpc>
                      </a:pPr>
                      <a:r>
                        <a:rPr lang="be-BY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r>
                        <a:rPr lang="be-BY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be-BY" sz="1200" spc="-100" baseline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«Тропой  героев»</a:t>
                      </a:r>
                      <a:endParaRPr lang="ru-BY" sz="1200" kern="0" spc="-100" baseline="0"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just">
                        <a:lnSpc>
                          <a:spcPts val="1325"/>
                        </a:lnSpc>
                      </a:pP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200" spc="-15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Миколаюнцы,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Бейнары.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334645" algn="just">
                        <a:lnSpc>
                          <a:spcPts val="1340"/>
                        </a:lnSpc>
                        <a:spcBef>
                          <a:spcPts val="10"/>
                        </a:spcBef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Тематическая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«Линия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обороны»,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боевых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Великой Отечественной войны,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памятник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Жданову</a:t>
                      </a:r>
                      <a:r>
                        <a:rPr lang="ru-RU" sz="12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А.М., гидрологический</a:t>
                      </a:r>
                      <a:r>
                        <a:rPr lang="ru-RU" sz="12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памятник</a:t>
                      </a:r>
                      <a:r>
                        <a:rPr lang="ru-RU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природы</a:t>
                      </a:r>
                      <a:r>
                        <a:rPr lang="ru-RU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</a:t>
                      </a: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Карасинский родник.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334645" algn="l">
                        <a:lnSpc>
                          <a:spcPts val="1340"/>
                        </a:lnSpc>
                        <a:spcBef>
                          <a:spcPts val="10"/>
                        </a:spcBef>
                        <a:spcAft>
                          <a:spcPct val="0"/>
                        </a:spcAft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Пеший – 3 км. Продолжительность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 vert="horz" wrap="square"/>
                    <a:lstStyle/>
                    <a:p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ГПУ «Браслав-Ричи» аг. Межаны, ул.Школьная 1.</a:t>
                      </a:r>
                      <a:endParaRPr lang="ru-BY" sz="12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+375 2153 24515</a:t>
                      </a:r>
                      <a:endParaRPr lang="ru-BY" sz="12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kern="120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braslav</a:t>
                      </a:r>
                      <a:r>
                        <a:rPr lang="ru-RU" sz="1200" kern="12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kern="120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richi</a:t>
                      </a:r>
                      <a:r>
                        <a:rPr lang="ru-RU" sz="1200" kern="12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200" kern="12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200" kern="120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kern="120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</a:t>
                      </a:r>
                      <a:endParaRPr lang="ru-BY" sz="120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16934"/>
                  </a:ext>
                </a:extLst>
              </a:tr>
              <a:tr h="1290851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132080" algn="ctr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Зелёный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вдоль озера Ричи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just">
                        <a:lnSpc>
                          <a:spcPts val="1340"/>
                        </a:lnSpc>
                      </a:pP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Миколаюнцы.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6045" algn="just">
                        <a:lnSpc>
                          <a:spcPts val="1375"/>
                        </a:lnSpc>
                        <a:spcBef>
                          <a:spcPts val="10"/>
                        </a:spcBef>
                        <a:spcAft>
                          <a:spcPct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</a:t>
                      </a:r>
                      <a:r>
                        <a:rPr lang="ru-RU" sz="1200" spc="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стенды</a:t>
                      </a:r>
                      <a:r>
                        <a:rPr lang="ru-RU" sz="1200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«Водный</a:t>
                      </a:r>
                      <a:r>
                        <a:rPr lang="ru-RU" sz="12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</a:t>
                      </a:r>
                      <a:r>
                        <a:rPr lang="ru-RU" sz="1200" spc="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заказника</a:t>
                      </a:r>
                      <a:r>
                        <a:rPr lang="ru-RU" sz="1200" spc="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Ричи»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marR="64770" algn="just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«Животный и растительный мир заказника Ричи», смотровая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берегу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озера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Ричи,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ru-RU" sz="12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отдыха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(беседка).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64770" algn="l">
                        <a:lnSpc>
                          <a:spcPts val="134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Пеший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1км. Продолжительность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 </a:t>
                      </a:r>
                      <a:r>
                        <a:rPr lang="en-US" sz="1200" spc="-2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час.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pPr marL="66675" marR="64770" algn="l">
                        <a:lnSpc>
                          <a:spcPts val="1340"/>
                        </a:lnSpc>
                      </a:pP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53005061"/>
                  </a:ext>
                </a:extLst>
              </a:tr>
              <a:tr h="945411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ts val="134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Лесопарк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«Дубки»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Лесопарк 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«Дубки»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marR="114935">
                        <a:lnSpc>
                          <a:spcPct val="106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велосипедный, пеший, на лыжах.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2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 vert="horz" wrap="square"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 «РФСК «Дривятич»</a:t>
                      </a:r>
                      <a:endParaRPr lang="ru-BY" sz="1200" kern="120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+375 29 3364660</a:t>
                      </a:r>
                      <a:endParaRPr lang="ru-BY" sz="12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kern="120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drivyatich@braslav- region/by</a:t>
                      </a:r>
                      <a:endParaRPr lang="ru-BY" sz="120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11067"/>
                  </a:ext>
                </a:extLst>
              </a:tr>
              <a:tr h="681788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 algn="ctr">
                        <a:lnSpc>
                          <a:spcPct val="9800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Экологическая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тропа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«Парк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Бельмонт»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ct val="9800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Парк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«Бельмонт»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ct val="98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велосипедный, пеший, Протяженность 2,5 км</a:t>
                      </a: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 vert="horz" wrap="square"/>
                    <a:lstStyle/>
                    <a:p>
                      <a:pPr marL="66675">
                        <a:lnSpc>
                          <a:spcPct val="98000"/>
                        </a:lnSpc>
                      </a:pPr>
                      <a:endParaRPr lang="ru-BY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6985350"/>
                  </a:ext>
                </a:extLst>
              </a:tr>
              <a:tr h="409072">
                <a:tc gridSpan="5">
                  <a:txBody>
                    <a:bodyPr vert="horz" wrap="square"/>
                    <a:lstStyle/>
                    <a:p>
                      <a:pPr algn="ctr"/>
                      <a:r>
                        <a:rPr lang="ru-RU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Образовательный туризм</a:t>
                      </a:r>
                      <a:endParaRPr lang="ru-BY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8357"/>
                  </a:ext>
                </a:extLst>
              </a:tr>
              <a:tr h="1064814">
                <a:tc>
                  <a:txBody>
                    <a:bodyPr vert="horz" wrap="square"/>
                    <a:lstStyle/>
                    <a:p>
                      <a:pPr marL="80645" marR="77470" algn="ctr">
                        <a:lnSpc>
                          <a:spcPts val="1340"/>
                        </a:lnSpc>
                        <a:spcAft>
                          <a:spcPct val="0"/>
                        </a:spcAft>
                      </a:pP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783590" indent="-561340" algn="ctr">
                        <a:lnSpc>
                          <a:spcPct val="10000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e-BY" sz="1200" spc="-75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83590" indent="-561340" algn="ctr">
                        <a:lnSpc>
                          <a:spcPct val="10000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парусной </a:t>
                      </a:r>
                      <a:r>
                        <a:rPr lang="en-US" sz="1200" spc="-1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школе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783590" indent="-561340">
                        <a:lnSpc>
                          <a:spcPct val="100000"/>
                        </a:lnSpc>
                      </a:pP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Парусная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r>
                        <a:rPr lang="en-US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«Braslawave»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передвижения</a:t>
                      </a:r>
                      <a:r>
                        <a:rPr lang="ru-RU" sz="12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пеший.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30 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 vert="horz" wrap="square"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«РФСК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«Дривятич»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40"/>
                        </a:lnSpc>
                        <a:spcBef>
                          <a:spcPts val="105"/>
                        </a:spcBef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+375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3364660</a:t>
                      </a:r>
                      <a:endParaRPr lang="ru-BY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40"/>
                        </a:lnSpc>
                        <a:spcBef>
                          <a:spcPts val="105"/>
                        </a:spcBef>
                      </a:pPr>
                      <a:r>
                        <a:rPr lang="en-US" sz="1200" spc="-1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drivyatich</a:t>
                      </a:r>
                      <a:r>
                        <a:rPr lang="ru-RU" sz="1200" spc="-1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200" spc="-10" err="1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braslav</a:t>
                      </a:r>
                      <a:r>
                        <a:rPr lang="ru-RU" sz="1200" spc="-1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spc="-1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</a:t>
                      </a:r>
                      <a:r>
                        <a:rPr lang="ru-RU" sz="1200" spc="-1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spc="-1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endParaRPr lang="ru-BY" sz="1200"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6478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16328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On-screen Show (4:3)</PresentationFormat>
  <Paragraphs>1</Paragraphs>
  <Slides>8</Slides>
  <Notes>0</Notes>
  <TotalTime>223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3">
      <vt:lpstr>Arial</vt:lpstr>
      <vt:lpstr>Calibri Light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user</cp:lastModifiedBy>
  <cp:revision>11</cp:revision>
  <dcterms:created xsi:type="dcterms:W3CDTF">2025-07-07T05:29:48Z</dcterms:created>
  <dcterms:modified xsi:type="dcterms:W3CDTF">2026-02-24T13:33:14Z</dcterms:modified>
</cp:coreProperties>
</file>